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74" r:id="rId17"/>
  </p:sldIdLst>
  <p:sldSz cx="12192000" cy="6858000"/>
  <p:notesSz cx="6797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115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1E111-F8F3-4C00-932D-ED9F7E84F547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B5F70-9413-40BE-BA07-29D77CDB0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98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2B30A-0B10-4C98-A814-7BB5FD9662F5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0EAF1-FA0E-4FBD-8F50-01BAFF007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978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0EAF1-FA0E-4FBD-8F50-01BAFF0079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176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0EAF1-FA0E-4FBD-8F50-01BAFF0079A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33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0EAF1-FA0E-4FBD-8F50-01BAFF0079A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59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0EAF1-FA0E-4FBD-8F50-01BAFF0079A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2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9DB7-52F8-46AA-8BD0-B0CA9DAF4D0B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46B5-81E9-4C06-BAEE-E3ABCF745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509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9DB7-52F8-46AA-8BD0-B0CA9DAF4D0B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46B5-81E9-4C06-BAEE-E3ABCF745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826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9DB7-52F8-46AA-8BD0-B0CA9DAF4D0B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46B5-81E9-4C06-BAEE-E3ABCF745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470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9DB7-52F8-46AA-8BD0-B0CA9DAF4D0B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46B5-81E9-4C06-BAEE-E3ABCF745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72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9DB7-52F8-46AA-8BD0-B0CA9DAF4D0B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46B5-81E9-4C06-BAEE-E3ABCF745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371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9DB7-52F8-46AA-8BD0-B0CA9DAF4D0B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46B5-81E9-4C06-BAEE-E3ABCF745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925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9DB7-52F8-46AA-8BD0-B0CA9DAF4D0B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46B5-81E9-4C06-BAEE-E3ABCF745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716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9DB7-52F8-46AA-8BD0-B0CA9DAF4D0B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46B5-81E9-4C06-BAEE-E3ABCF745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467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9DB7-52F8-46AA-8BD0-B0CA9DAF4D0B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46B5-81E9-4C06-BAEE-E3ABCF745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978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9DB7-52F8-46AA-8BD0-B0CA9DAF4D0B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46B5-81E9-4C06-BAEE-E3ABCF745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66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9DB7-52F8-46AA-8BD0-B0CA9DAF4D0B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46B5-81E9-4C06-BAEE-E3ABCF745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710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79DB7-52F8-46AA-8BD0-B0CA9DAF4D0B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746B5-81E9-4C06-BAEE-E3ABCF745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132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386351"/>
            <a:ext cx="10515600" cy="2023849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/>
            </a:r>
            <a:br>
              <a:rPr lang="en-US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</a:br>
            <a:r>
              <a:rPr lang="en-US" alt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/>
            </a:r>
            <a:br>
              <a:rPr lang="en-US" alt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</a:br>
            <a:r>
              <a:rPr lang="en-US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/>
            </a:r>
            <a:br>
              <a:rPr lang="en-US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</a:br>
            <a:r>
              <a:rPr lang="ro-RO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Recensământul </a:t>
            </a:r>
            <a:r>
              <a:rPr lang="ro-RO" alt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General Agricol </a:t>
            </a:r>
            <a:br>
              <a:rPr lang="ro-RO" alt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</a:br>
            <a:r>
              <a:rPr lang="ro-RO" alt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runda 2020</a:t>
            </a:r>
            <a:r>
              <a:rPr lang="en-US" alt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/>
            </a:r>
            <a:br>
              <a:rPr lang="en-US" alt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</a:br>
            <a:r>
              <a:rPr lang="ro-RO" alt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/>
            </a:r>
            <a:br>
              <a:rPr lang="ro-RO" alt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</a:br>
            <a:r>
              <a:rPr lang="en-US" alt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/>
            </a:r>
            <a:br>
              <a:rPr lang="en-US" alt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</a:br>
            <a:r>
              <a:rPr lang="en-US" alt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Situatii</a:t>
            </a:r>
            <a:r>
              <a:rPr lang="en-US" alt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particulare</a:t>
            </a:r>
            <a:r>
              <a:rPr lang="en-US" alt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ro-RO" alt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en-US" alt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</a:t>
            </a:r>
            <a:r>
              <a:rPr lang="en-US" alt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modul</a:t>
            </a:r>
            <a:r>
              <a:rPr lang="en-US" alt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de </a:t>
            </a:r>
            <a:r>
              <a:rPr lang="en-US" alt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abordare</a:t>
            </a:r>
            <a:r>
              <a:rPr lang="en-US" alt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/>
            </a:r>
            <a:br>
              <a:rPr lang="en-US" alt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5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285752"/>
            <a:ext cx="10871200" cy="838200"/>
          </a:xfrm>
        </p:spPr>
        <p:txBody>
          <a:bodyPr>
            <a:noAutofit/>
          </a:bodyPr>
          <a:lstStyle/>
          <a:p>
            <a:pPr algn="ctr"/>
            <a:r>
              <a:rPr lang="en-US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B. </a:t>
            </a:r>
            <a:r>
              <a:rPr lang="ro-RO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Referitoare la </a:t>
            </a:r>
            <a:r>
              <a:rPr lang="en-US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suprafe</a:t>
            </a:r>
            <a:r>
              <a:rPr lang="ro-RO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986088"/>
            <a:ext cx="11430000" cy="3589337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endParaRPr lang="en-US" b="1" u="sng" dirty="0">
              <a:solidFill>
                <a:srgbClr val="C00000"/>
              </a:solidFill>
            </a:endParaRPr>
          </a:p>
          <a:p>
            <a:r>
              <a:rPr lang="ro-RO" sz="2400" b="1" dirty="0" smtClean="0">
                <a:solidFill>
                  <a:srgbClr val="002060"/>
                </a:solidFill>
              </a:rPr>
              <a:t>Suprafața </a:t>
            </a:r>
            <a:r>
              <a:rPr lang="ro-RO" sz="2400" b="1" dirty="0">
                <a:solidFill>
                  <a:srgbClr val="002060"/>
                </a:solidFill>
              </a:rPr>
              <a:t>agricolă utilizată totală (teren arabil, grădini familiale, pașuni și fânețe, culturi permenente și suprafața agricolă utilizată în sere sau solarii) </a:t>
            </a:r>
            <a:r>
              <a:rPr lang="ro-RO" sz="2400" dirty="0">
                <a:solidFill>
                  <a:srgbClr val="002060"/>
                </a:solidFill>
              </a:rPr>
              <a:t>se regăsește în Capitolul I – Modul de deținere </a:t>
            </a:r>
            <a:r>
              <a:rPr lang="ro-RO" sz="2400" i="1" dirty="0">
                <a:solidFill>
                  <a:srgbClr val="002060"/>
                </a:solidFill>
              </a:rPr>
              <a:t>(anul agricol 2019 – 2020)</a:t>
            </a:r>
            <a:r>
              <a:rPr lang="ro-RO" sz="2400" dirty="0">
                <a:solidFill>
                  <a:srgbClr val="002060"/>
                </a:solidFill>
              </a:rPr>
              <a:t>, Capitolul 2 Modul de utilizare a trenului </a:t>
            </a:r>
            <a:r>
              <a:rPr lang="ro-RO" sz="2400" i="1" dirty="0">
                <a:solidFill>
                  <a:srgbClr val="002060"/>
                </a:solidFill>
              </a:rPr>
              <a:t>(anul agricol 2019 – 2020)</a:t>
            </a:r>
            <a:r>
              <a:rPr lang="ro-RO" sz="2400" dirty="0">
                <a:solidFill>
                  <a:srgbClr val="002060"/>
                </a:solidFill>
              </a:rPr>
              <a:t> și </a:t>
            </a:r>
            <a:r>
              <a:rPr lang="ro-RO" sz="2400" dirty="0" smtClean="0">
                <a:solidFill>
                  <a:srgbClr val="002060"/>
                </a:solidFill>
              </a:rPr>
              <a:t>în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ro-RO" sz="2400" dirty="0" smtClean="0">
                <a:solidFill>
                  <a:srgbClr val="002060"/>
                </a:solidFill>
              </a:rPr>
              <a:t>Capitolul </a:t>
            </a:r>
            <a:r>
              <a:rPr lang="ro-RO" sz="2400" dirty="0">
                <a:solidFill>
                  <a:srgbClr val="002060"/>
                </a:solidFill>
              </a:rPr>
              <a:t>12Distribuția suprafeței agricole utilizate a exploatației agricole pe județe </a:t>
            </a:r>
            <a:r>
              <a:rPr lang="ro-RO" sz="2400" i="1" dirty="0">
                <a:solidFill>
                  <a:srgbClr val="002060"/>
                </a:solidFill>
              </a:rPr>
              <a:t>(anul agricol 2019 – 2020).</a:t>
            </a:r>
            <a:endParaRPr lang="en-US" sz="2400" dirty="0">
              <a:solidFill>
                <a:srgbClr val="002060"/>
              </a:solidFill>
            </a:endParaRPr>
          </a:p>
          <a:p>
            <a:r>
              <a:rPr lang="ro-RO" sz="2400" b="1" dirty="0">
                <a:solidFill>
                  <a:srgbClr val="002060"/>
                </a:solidFill>
              </a:rPr>
              <a:t> </a:t>
            </a:r>
            <a:r>
              <a:rPr lang="ro-RO" sz="2400" b="1" dirty="0" smtClean="0">
                <a:solidFill>
                  <a:srgbClr val="002060"/>
                </a:solidFill>
              </a:rPr>
              <a:t>Suprafața </a:t>
            </a:r>
            <a:r>
              <a:rPr lang="ro-RO" sz="2400" b="1" dirty="0">
                <a:solidFill>
                  <a:srgbClr val="002060"/>
                </a:solidFill>
              </a:rPr>
              <a:t>totală a exploatației agricole</a:t>
            </a:r>
            <a:r>
              <a:rPr lang="ro-RO" sz="2400" dirty="0">
                <a:solidFill>
                  <a:srgbClr val="002060"/>
                </a:solidFill>
              </a:rPr>
              <a:t>: trebuie înregistrată</a:t>
            </a:r>
            <a:r>
              <a:rPr lang="ro-RO" sz="2400" b="1" dirty="0">
                <a:solidFill>
                  <a:srgbClr val="002060"/>
                </a:solidFill>
              </a:rPr>
              <a:t> </a:t>
            </a:r>
            <a:r>
              <a:rPr lang="ro-RO" sz="2400" dirty="0">
                <a:solidFill>
                  <a:srgbClr val="00B050"/>
                </a:solidFill>
              </a:rPr>
              <a:t>obligatoriu</a:t>
            </a:r>
            <a:r>
              <a:rPr lang="ro-RO" sz="2400" dirty="0">
                <a:solidFill>
                  <a:srgbClr val="002060"/>
                </a:solidFill>
              </a:rPr>
              <a:t>  la toate explotațiile agricole chiar dacă exploatația agricolă deține numai efective de animale (curți, clădiri , sediu etc.)</a:t>
            </a:r>
            <a:endParaRPr lang="en-US" sz="2400" dirty="0">
              <a:solidFill>
                <a:srgbClr val="002060"/>
              </a:solidFill>
            </a:endParaRPr>
          </a:p>
          <a:p>
            <a:r>
              <a:rPr lang="ro-RO" sz="2400" b="1" dirty="0" smtClean="0">
                <a:solidFill>
                  <a:srgbClr val="002060"/>
                </a:solidFill>
              </a:rPr>
              <a:t> </a:t>
            </a:r>
            <a:r>
              <a:rPr lang="ro-RO" sz="2400" b="1" dirty="0">
                <a:solidFill>
                  <a:srgbClr val="002060"/>
                </a:solidFill>
              </a:rPr>
              <a:t>În cazurile culturilor ecologice, suprafața aferentă din Capitolul 6 se regăsește și în capitolul 2 Modul de utilizare a terenului.</a:t>
            </a:r>
            <a:endParaRPr lang="en-US" sz="2400" dirty="0">
              <a:solidFill>
                <a:srgbClr val="002060"/>
              </a:solidFill>
            </a:endParaRPr>
          </a:p>
          <a:p>
            <a:r>
              <a:rPr lang="ro-RO" sz="2400" b="1" dirty="0">
                <a:solidFill>
                  <a:srgbClr val="002060"/>
                </a:solidFill>
              </a:rPr>
              <a:t> </a:t>
            </a:r>
            <a:r>
              <a:rPr lang="ro-RO" sz="2400" b="1" dirty="0" smtClean="0">
                <a:solidFill>
                  <a:srgbClr val="002060"/>
                </a:solidFill>
              </a:rPr>
              <a:t>La </a:t>
            </a:r>
            <a:r>
              <a:rPr lang="ro-RO" sz="2400" b="1" dirty="0">
                <a:solidFill>
                  <a:srgbClr val="002060"/>
                </a:solidFill>
              </a:rPr>
              <a:t>suprafața amenajată pentru irigații </a:t>
            </a:r>
            <a:r>
              <a:rPr lang="ro-RO" sz="2400" dirty="0">
                <a:solidFill>
                  <a:srgbClr val="002060"/>
                </a:solidFill>
              </a:rPr>
              <a:t>nu se  includ suprafețele agricole utilizate din sere sau solarii și grădinile familiale</a:t>
            </a:r>
            <a:endParaRPr lang="en-US" sz="2400" dirty="0">
              <a:solidFill>
                <a:srgbClr val="002060"/>
              </a:solidFill>
            </a:endParaRPr>
          </a:p>
          <a:p>
            <a:r>
              <a:rPr lang="ro-RO" sz="2400" b="1" dirty="0">
                <a:solidFill>
                  <a:srgbClr val="002060"/>
                </a:solidFill>
              </a:rPr>
              <a:t> </a:t>
            </a:r>
            <a:r>
              <a:rPr lang="ro-RO" sz="2400" b="1" dirty="0" smtClean="0">
                <a:solidFill>
                  <a:srgbClr val="002060"/>
                </a:solidFill>
              </a:rPr>
              <a:t>Grădina </a:t>
            </a:r>
            <a:r>
              <a:rPr lang="ro-RO" sz="2400" b="1" dirty="0">
                <a:solidFill>
                  <a:srgbClr val="002060"/>
                </a:solidFill>
              </a:rPr>
              <a:t>familială </a:t>
            </a:r>
            <a:r>
              <a:rPr lang="en-US" sz="2400" b="1" dirty="0" smtClean="0">
                <a:solidFill>
                  <a:srgbClr val="00B050"/>
                </a:solidFill>
              </a:rPr>
              <a:t>(</a:t>
            </a:r>
            <a:r>
              <a:rPr lang="en-US" sz="2400" b="1" dirty="0" err="1" smtClean="0">
                <a:solidFill>
                  <a:srgbClr val="00B050"/>
                </a:solidFill>
              </a:rPr>
              <a:t>suprafata</a:t>
            </a:r>
            <a:r>
              <a:rPr lang="en-US" sz="2400" b="1" dirty="0" smtClean="0">
                <a:solidFill>
                  <a:srgbClr val="00B050"/>
                </a:solidFill>
              </a:rPr>
              <a:t> 15 </a:t>
            </a:r>
            <a:r>
              <a:rPr lang="en-US" sz="2400" b="1" dirty="0" err="1" smtClean="0">
                <a:solidFill>
                  <a:srgbClr val="00B050"/>
                </a:solidFill>
              </a:rPr>
              <a:t>ari</a:t>
            </a:r>
            <a:r>
              <a:rPr lang="en-US" sz="2400" b="1" dirty="0" smtClean="0">
                <a:solidFill>
                  <a:srgbClr val="00B050"/>
                </a:solidFill>
              </a:rPr>
              <a:t>) </a:t>
            </a:r>
            <a:r>
              <a:rPr lang="ro-RO" sz="2400" dirty="0" smtClean="0">
                <a:solidFill>
                  <a:srgbClr val="002060"/>
                </a:solidFill>
              </a:rPr>
              <a:t>nu </a:t>
            </a:r>
            <a:r>
              <a:rPr lang="ro-RO" sz="2400" dirty="0">
                <a:solidFill>
                  <a:srgbClr val="002060"/>
                </a:solidFill>
              </a:rPr>
              <a:t>trebuie confundată cu gradina de agrement sau suprafața ocupată cu curți</a:t>
            </a:r>
            <a:endParaRPr lang="en-US" sz="2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80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285752"/>
            <a:ext cx="10871200" cy="8382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C. </a:t>
            </a:r>
            <a:r>
              <a:rPr lang="ro-RO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Referitoare </a:t>
            </a:r>
            <a:r>
              <a:rPr lang="ro-RO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ro-RO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de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munc</a:t>
            </a:r>
            <a:r>
              <a:rPr lang="ro-RO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986088"/>
            <a:ext cx="11430000" cy="3589337"/>
          </a:xfrm>
        </p:spPr>
        <p:txBody>
          <a:bodyPr anchor="ctr">
            <a:noAutofit/>
          </a:bodyPr>
          <a:lstStyle/>
          <a:p>
            <a:r>
              <a:rPr lang="ro-RO" b="1" dirty="0" smtClean="0">
                <a:solidFill>
                  <a:srgbClr val="002060"/>
                </a:solidFill>
              </a:rPr>
              <a:t>Șeful </a:t>
            </a:r>
            <a:r>
              <a:rPr lang="ro-RO" b="1" dirty="0">
                <a:solidFill>
                  <a:srgbClr val="002060"/>
                </a:solidFill>
              </a:rPr>
              <a:t>exploatației agricole</a:t>
            </a:r>
            <a:r>
              <a:rPr lang="ro-RO" dirty="0">
                <a:solidFill>
                  <a:srgbClr val="002060"/>
                </a:solidFill>
              </a:rPr>
              <a:t>:Toate exploatatiile agricole (atât cele fără personalitate juridică, cât și cele cu personalitate juridică), trebuie să aibă înregistrat obligatoriu un șef al exploatației.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pPr lvl="0"/>
            <a:r>
              <a:rPr lang="ro-RO" dirty="0">
                <a:solidFill>
                  <a:srgbClr val="002060"/>
                </a:solidFill>
              </a:rPr>
              <a:t>În cazul exploatațiilor agricole fără personalitate juridică, în mod obligatoriu trebuie înregistrat </a:t>
            </a:r>
            <a:r>
              <a:rPr lang="ro-RO" b="1" dirty="0">
                <a:solidFill>
                  <a:srgbClr val="002060"/>
                </a:solidFill>
              </a:rPr>
              <a:t>cel puțin un membru al exploatatiei agricole</a:t>
            </a:r>
            <a:r>
              <a:rPr lang="ro-RO" dirty="0">
                <a:solidFill>
                  <a:srgbClr val="002060"/>
                </a:solidFill>
              </a:rPr>
              <a:t> (</a:t>
            </a:r>
            <a:r>
              <a:rPr lang="ro-RO" dirty="0" smtClean="0">
                <a:solidFill>
                  <a:srgbClr val="002060"/>
                </a:solidFill>
              </a:rPr>
              <a:t>capul </a:t>
            </a:r>
            <a:r>
              <a:rPr lang="ro-RO" dirty="0">
                <a:solidFill>
                  <a:srgbClr val="002060"/>
                </a:solidFill>
              </a:rPr>
              <a:t>exploatației agricole). Membrii exploatației agricole se înregistrează numai dacă au desfășurat activități agricole în cadrul exploatației agricole.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ro-RO" dirty="0" smtClean="0">
                <a:solidFill>
                  <a:srgbClr val="002060"/>
                </a:solidFill>
              </a:rPr>
              <a:t>Informații</a:t>
            </a:r>
            <a:r>
              <a:rPr lang="en-US" dirty="0" smtClean="0">
                <a:solidFill>
                  <a:srgbClr val="002060"/>
                </a:solidFill>
              </a:rPr>
              <a:t>le</a:t>
            </a:r>
            <a:r>
              <a:rPr lang="ro-RO" dirty="0" smtClean="0">
                <a:solidFill>
                  <a:srgbClr val="002060"/>
                </a:solidFill>
              </a:rPr>
              <a:t> </a:t>
            </a:r>
            <a:r>
              <a:rPr lang="ro-RO" dirty="0">
                <a:solidFill>
                  <a:srgbClr val="002060"/>
                </a:solidFill>
              </a:rPr>
              <a:t>despre membrii exploatației agricole fără personalitate juridică nu trebuie să se repete la capitolul ”Persoane angajate permanent”.</a:t>
            </a: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26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285752"/>
            <a:ext cx="10871200" cy="8382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C. </a:t>
            </a:r>
            <a:r>
              <a:rPr lang="ro-RO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Referitoare </a:t>
            </a:r>
            <a:r>
              <a:rPr lang="ro-RO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ro-RO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de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munc</a:t>
            </a:r>
            <a:r>
              <a:rPr lang="ro-RO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986088"/>
            <a:ext cx="11430000" cy="3589337"/>
          </a:xfrm>
        </p:spPr>
        <p:txBody>
          <a:bodyPr anchor="ctr">
            <a:noAutofit/>
          </a:bodyPr>
          <a:lstStyle/>
          <a:p>
            <a:pPr lvl="0"/>
            <a:r>
              <a:rPr lang="ro-RO" b="1" dirty="0">
                <a:solidFill>
                  <a:srgbClr val="002060"/>
                </a:solidFill>
              </a:rPr>
              <a:t>Numărul de zile lucrate</a:t>
            </a:r>
            <a:r>
              <a:rPr lang="ro-RO" dirty="0">
                <a:solidFill>
                  <a:srgbClr val="002060"/>
                </a:solidFill>
              </a:rPr>
              <a:t> trebuie sa fie proporțional cu suprafata agricolă utilizată și/sau cu efectivele de animale deținute. În acest sens, recenzorul trebuie să ajute respondentul în a declara cât mai real numărul de zile lucrate pentru activitățile agricole din cadrul exploatației.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pPr lvl="0"/>
            <a:r>
              <a:rPr lang="ro-RO" dirty="0">
                <a:solidFill>
                  <a:srgbClr val="002060"/>
                </a:solidFill>
              </a:rPr>
              <a:t>Alte</a:t>
            </a:r>
            <a:r>
              <a:rPr lang="ro-RO" b="1" dirty="0">
                <a:solidFill>
                  <a:srgbClr val="002060"/>
                </a:solidFill>
              </a:rPr>
              <a:t> activitați aducătoare de venituri </a:t>
            </a:r>
            <a:r>
              <a:rPr lang="ro-RO" dirty="0">
                <a:solidFill>
                  <a:srgbClr val="002060"/>
                </a:solidFill>
              </a:rPr>
              <a:t>se înregistrează numai pentru forța de muncă din exploatațiile agricole fără personalitate juridică (atât membrii exploatației cât și persoane angajate permanent dacă există).,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pPr lvl="0"/>
            <a:r>
              <a:rPr lang="ro-RO" b="1" dirty="0">
                <a:solidFill>
                  <a:srgbClr val="002060"/>
                </a:solidFill>
              </a:rPr>
              <a:t>Anul numirii în funcția de șef al exploatației – </a:t>
            </a:r>
            <a:r>
              <a:rPr lang="ro-RO" dirty="0">
                <a:solidFill>
                  <a:srgbClr val="002060"/>
                </a:solidFill>
              </a:rPr>
              <a:t>vârsta minimă  la care o persoană poate fi numit șef al exploatației agricole este de 18 ani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41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285752"/>
            <a:ext cx="10871200" cy="8382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D. Diverse </a:t>
            </a:r>
            <a:r>
              <a:rPr lang="en-US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corela</a:t>
            </a:r>
            <a:r>
              <a:rPr lang="ro-RO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ii </a:t>
            </a:r>
            <a:r>
              <a:rPr lang="ro-RO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î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ntre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capitole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986088"/>
            <a:ext cx="11430000" cy="3589337"/>
          </a:xfrm>
        </p:spPr>
        <p:txBody>
          <a:bodyPr anchor="ctr">
            <a:noAutofit/>
          </a:bodyPr>
          <a:lstStyle/>
          <a:p>
            <a:pPr lvl="0"/>
            <a:r>
              <a:rPr lang="ro-RO" dirty="0">
                <a:solidFill>
                  <a:srgbClr val="002060"/>
                </a:solidFill>
              </a:rPr>
              <a:t>Nu există nicio corelație între capitolul de vânzări și celelalte capitole referitoare la suprafețe și efective de animale. Produsele vandute pot fi atât din producția anului agricol 2019-2020, cât și  din stocurile obținute în anii agricoli anteriori.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pPr lvl="0"/>
            <a:r>
              <a:rPr lang="ro-RO" dirty="0">
                <a:solidFill>
                  <a:srgbClr val="002060"/>
                </a:solidFill>
              </a:rPr>
              <a:t>Distribuția suprafeței agricole utilizate a exploatației agricole pe </a:t>
            </a:r>
            <a:r>
              <a:rPr lang="ro-RO" dirty="0" smtClean="0">
                <a:solidFill>
                  <a:srgbClr val="002060"/>
                </a:solidFill>
              </a:rPr>
              <a:t>judete</a:t>
            </a:r>
            <a:r>
              <a:rPr lang="en-US" dirty="0" smtClean="0">
                <a:solidFill>
                  <a:srgbClr val="002060"/>
                </a:solidFill>
              </a:rPr>
              <a:t> inclusive </a:t>
            </a:r>
            <a:r>
              <a:rPr lang="en-US" dirty="0" err="1" smtClean="0">
                <a:solidFill>
                  <a:srgbClr val="002060"/>
                </a:solidFill>
              </a:rPr>
              <a:t>cea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ro-RO" dirty="0">
                <a:solidFill>
                  <a:srgbClr val="002060"/>
                </a:solidFill>
              </a:rPr>
              <a:t>în</a:t>
            </a:r>
            <a:r>
              <a:rPr lang="en-US" dirty="0" smtClean="0">
                <a:solidFill>
                  <a:srgbClr val="002060"/>
                </a:solidFill>
              </a:rPr>
              <a:t> sere </a:t>
            </a:r>
            <a:r>
              <a:rPr lang="ro-RO" dirty="0">
                <a:solidFill>
                  <a:srgbClr val="002060"/>
                </a:solidFill>
              </a:rPr>
              <a:t>și </a:t>
            </a:r>
            <a:r>
              <a:rPr lang="en-US" dirty="0" err="1" smtClean="0">
                <a:solidFill>
                  <a:srgbClr val="002060"/>
                </a:solidFill>
              </a:rPr>
              <a:t>solarii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(</a:t>
            </a:r>
            <a:r>
              <a:rPr lang="ro-RO" dirty="0" smtClean="0">
                <a:solidFill>
                  <a:srgbClr val="002060"/>
                </a:solidFill>
              </a:rPr>
              <a:t>SAU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r>
              <a:rPr lang="ro-RO" dirty="0" smtClean="0">
                <a:solidFill>
                  <a:srgbClr val="002060"/>
                </a:solidFill>
              </a:rPr>
              <a:t> </a:t>
            </a:r>
            <a:r>
              <a:rPr lang="ro-RO" dirty="0">
                <a:solidFill>
                  <a:srgbClr val="002060"/>
                </a:solidFill>
              </a:rPr>
              <a:t>înregistrată în </a:t>
            </a:r>
            <a:r>
              <a:rPr lang="en-US" dirty="0" smtClean="0">
                <a:solidFill>
                  <a:srgbClr val="002060"/>
                </a:solidFill>
              </a:rPr>
              <a:t>C</a:t>
            </a:r>
            <a:r>
              <a:rPr lang="ro-RO" dirty="0" smtClean="0">
                <a:solidFill>
                  <a:srgbClr val="002060"/>
                </a:solidFill>
              </a:rPr>
              <a:t>apitolul </a:t>
            </a:r>
            <a:r>
              <a:rPr lang="ro-RO" dirty="0">
                <a:solidFill>
                  <a:srgbClr val="002060"/>
                </a:solidFill>
              </a:rPr>
              <a:t>12 trebuie să fie egală atât cu cea înregistrată la Capitolul 1, punctul 8.2.(Total suprafață agricolă utilizată a exploatație agricole inclusiv cea în sere și solarii (anul agricol 2019 - 2020), cât și cu cea înregistrată la </a:t>
            </a:r>
            <a:r>
              <a:rPr lang="en-US" dirty="0" smtClean="0">
                <a:solidFill>
                  <a:srgbClr val="002060"/>
                </a:solidFill>
              </a:rPr>
              <a:t>C</a:t>
            </a:r>
            <a:r>
              <a:rPr lang="ro-RO" dirty="0" smtClean="0">
                <a:solidFill>
                  <a:srgbClr val="002060"/>
                </a:solidFill>
              </a:rPr>
              <a:t>apitolul </a:t>
            </a:r>
            <a:r>
              <a:rPr lang="ro-RO" dirty="0">
                <a:solidFill>
                  <a:srgbClr val="002060"/>
                </a:solidFill>
              </a:rPr>
              <a:t>2-Mod de utilizare a terenului, punctul 14 (Total suprafață agricolă utilizată</a:t>
            </a:r>
            <a:r>
              <a:rPr lang="ro-RO" dirty="0" smtClean="0">
                <a:solidFill>
                  <a:srgbClr val="002060"/>
                </a:solidFill>
              </a:rPr>
              <a:t>).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err="1" smtClean="0">
                <a:solidFill>
                  <a:srgbClr val="002060"/>
                </a:solidFill>
              </a:rPr>
              <a:t>Datele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ro-RO" dirty="0" smtClean="0">
                <a:solidFill>
                  <a:srgbClr val="002060"/>
                </a:solidFill>
              </a:rPr>
              <a:t>înregistrate î</a:t>
            </a:r>
            <a:r>
              <a:rPr lang="en-US" dirty="0" smtClean="0">
                <a:solidFill>
                  <a:srgbClr val="002060"/>
                </a:solidFill>
              </a:rPr>
              <a:t>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C</a:t>
            </a:r>
            <a:r>
              <a:rPr lang="ro-RO" dirty="0" smtClean="0">
                <a:solidFill>
                  <a:srgbClr val="002060"/>
                </a:solidFill>
              </a:rPr>
              <a:t>apitolul</a:t>
            </a:r>
            <a:r>
              <a:rPr lang="en-US" dirty="0" smtClean="0">
                <a:solidFill>
                  <a:srgbClr val="002060"/>
                </a:solidFill>
              </a:rPr>
              <a:t> 6 - A</a:t>
            </a:r>
            <a:r>
              <a:rPr lang="ro-RO" dirty="0" smtClean="0">
                <a:solidFill>
                  <a:srgbClr val="002060"/>
                </a:solidFill>
              </a:rPr>
              <a:t>gricultură </a:t>
            </a:r>
            <a:r>
              <a:rPr lang="ro-RO" dirty="0">
                <a:solidFill>
                  <a:srgbClr val="002060"/>
                </a:solidFill>
              </a:rPr>
              <a:t>ecologică </a:t>
            </a:r>
            <a:r>
              <a:rPr lang="ro-RO" dirty="0" smtClean="0">
                <a:solidFill>
                  <a:srgbClr val="002060"/>
                </a:solidFill>
              </a:rPr>
              <a:t>trebuie </a:t>
            </a:r>
            <a:r>
              <a:rPr lang="ro-RO" dirty="0">
                <a:solidFill>
                  <a:srgbClr val="002060"/>
                </a:solidFill>
              </a:rPr>
              <a:t>să se regăsească în capitolele 2 (</a:t>
            </a:r>
            <a:r>
              <a:rPr lang="en-US" dirty="0">
                <a:solidFill>
                  <a:srgbClr val="002060"/>
                </a:solidFill>
              </a:rPr>
              <a:t>M</a:t>
            </a:r>
            <a:r>
              <a:rPr lang="ro-RO" dirty="0">
                <a:solidFill>
                  <a:srgbClr val="002060"/>
                </a:solidFill>
              </a:rPr>
              <a:t>odul de utilizare a terenului) și 3 (</a:t>
            </a:r>
            <a:r>
              <a:rPr lang="en-US" dirty="0">
                <a:solidFill>
                  <a:srgbClr val="002060"/>
                </a:solidFill>
              </a:rPr>
              <a:t>E</a:t>
            </a:r>
            <a:r>
              <a:rPr lang="ro-RO" dirty="0">
                <a:solidFill>
                  <a:srgbClr val="002060"/>
                </a:solidFill>
              </a:rPr>
              <a:t>fective de animale</a:t>
            </a:r>
            <a:r>
              <a:rPr lang="ro-RO" dirty="0" smtClean="0">
                <a:solidFill>
                  <a:srgbClr val="002060"/>
                </a:solidFill>
              </a:rPr>
              <a:t>), </a:t>
            </a:r>
            <a:r>
              <a:rPr lang="ro-RO" dirty="0">
                <a:solidFill>
                  <a:srgbClr val="002060"/>
                </a:solidFill>
              </a:rPr>
              <a:t>cu valori mai mici sau egale cu acestea </a:t>
            </a:r>
            <a:endParaRPr lang="en-US" dirty="0">
              <a:solidFill>
                <a:srgbClr val="002060"/>
              </a:solidFill>
            </a:endParaRPr>
          </a:p>
          <a:p>
            <a:pPr lvl="0"/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91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285752"/>
            <a:ext cx="10871200" cy="8382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E. </a:t>
            </a:r>
            <a:r>
              <a:rPr lang="ro-RO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Alte </a:t>
            </a:r>
            <a:r>
              <a:rPr lang="ro-RO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precizări legate de modul de completare al chestionarului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/>
            </a:r>
            <a:b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</a:br>
            <a:endParaRPr lang="en-GB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613" y="3086100"/>
            <a:ext cx="11658600" cy="3589337"/>
          </a:xfrm>
        </p:spPr>
        <p:txBody>
          <a:bodyPr anchor="ctr">
            <a:noAutofit/>
          </a:bodyPr>
          <a:lstStyle/>
          <a:p>
            <a:pPr lvl="0"/>
            <a:r>
              <a:rPr lang="ro-RO" dirty="0">
                <a:solidFill>
                  <a:srgbClr val="002060"/>
                </a:solidFill>
              </a:rPr>
              <a:t>Inainte </a:t>
            </a:r>
            <a:r>
              <a:rPr lang="en-US" dirty="0" smtClean="0">
                <a:solidFill>
                  <a:srgbClr val="002060"/>
                </a:solidFill>
              </a:rPr>
              <a:t>ca </a:t>
            </a:r>
            <a:r>
              <a:rPr lang="ro-RO" dirty="0" smtClean="0">
                <a:solidFill>
                  <a:srgbClr val="002060"/>
                </a:solidFill>
              </a:rPr>
              <a:t>respondent</a:t>
            </a:r>
            <a:r>
              <a:rPr lang="en-US" dirty="0" err="1" smtClean="0">
                <a:solidFill>
                  <a:srgbClr val="002060"/>
                </a:solidFill>
              </a:rPr>
              <a:t>ul</a:t>
            </a:r>
            <a:r>
              <a:rPr lang="en-US" dirty="0" smtClean="0">
                <a:solidFill>
                  <a:srgbClr val="002060"/>
                </a:solidFill>
              </a:rPr>
              <a:t> s</a:t>
            </a:r>
            <a:r>
              <a:rPr lang="ro-RO" dirty="0" smtClean="0">
                <a:solidFill>
                  <a:srgbClr val="002060"/>
                </a:solidFill>
              </a:rPr>
              <a:t>ă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ro-RO" dirty="0" smtClean="0">
                <a:solidFill>
                  <a:srgbClr val="002060"/>
                </a:solidFill>
              </a:rPr>
              <a:t>își de</a:t>
            </a:r>
            <a:r>
              <a:rPr lang="en-US" dirty="0" smtClean="0">
                <a:solidFill>
                  <a:srgbClr val="002060"/>
                </a:solidFill>
              </a:rPr>
              <a:t>a</a:t>
            </a:r>
            <a:r>
              <a:rPr lang="ro-RO" dirty="0" smtClean="0">
                <a:solidFill>
                  <a:srgbClr val="002060"/>
                </a:solidFill>
              </a:rPr>
              <a:t> accept</a:t>
            </a:r>
            <a:r>
              <a:rPr lang="en-US" dirty="0" err="1" smtClean="0">
                <a:solidFill>
                  <a:srgbClr val="002060"/>
                </a:solidFill>
              </a:rPr>
              <a:t>ul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pentru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ro-RO" dirty="0" smtClean="0">
                <a:solidFill>
                  <a:srgbClr val="002060"/>
                </a:solidFill>
              </a:rPr>
              <a:t>î</a:t>
            </a:r>
            <a:r>
              <a:rPr lang="en-US" dirty="0" err="1" smtClean="0">
                <a:solidFill>
                  <a:srgbClr val="002060"/>
                </a:solidFill>
              </a:rPr>
              <a:t>nceperea</a:t>
            </a:r>
            <a:r>
              <a:rPr lang="ro-RO" dirty="0" smtClean="0">
                <a:solidFill>
                  <a:srgbClr val="002060"/>
                </a:solidFill>
              </a:rPr>
              <a:t> interviului</a:t>
            </a:r>
            <a:r>
              <a:rPr lang="en-US" dirty="0" smtClean="0">
                <a:solidFill>
                  <a:srgbClr val="002060"/>
                </a:solidFill>
              </a:rPr>
              <a:t>,</a:t>
            </a:r>
            <a:r>
              <a:rPr lang="ro-RO" dirty="0" smtClean="0">
                <a:solidFill>
                  <a:srgbClr val="002060"/>
                </a:solidFill>
              </a:rPr>
              <a:t> </a:t>
            </a:r>
            <a:r>
              <a:rPr lang="ro-RO" dirty="0">
                <a:solidFill>
                  <a:srgbClr val="002060"/>
                </a:solidFill>
              </a:rPr>
              <a:t>recenzorul se asigură ca acesta nu a mai fost recenzat. In cazul în care a fost deja recenzat, se </a:t>
            </a:r>
            <a:r>
              <a:rPr lang="en-US" dirty="0" err="1" smtClean="0">
                <a:solidFill>
                  <a:srgbClr val="002060"/>
                </a:solidFill>
              </a:rPr>
              <a:t>finalizeaza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interviul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ro-RO" dirty="0" smtClean="0">
                <a:solidFill>
                  <a:srgbClr val="002060"/>
                </a:solidFill>
              </a:rPr>
              <a:t>și</a:t>
            </a:r>
            <a:r>
              <a:rPr lang="en-US" dirty="0" smtClean="0">
                <a:solidFill>
                  <a:srgbClr val="002060"/>
                </a:solidFill>
              </a:rPr>
              <a:t> se </a:t>
            </a:r>
            <a:r>
              <a:rPr lang="en-US" dirty="0" err="1" smtClean="0">
                <a:solidFill>
                  <a:srgbClr val="002060"/>
                </a:solidFill>
              </a:rPr>
              <a:t>completeaza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ro-RO" dirty="0" smtClean="0">
                <a:solidFill>
                  <a:srgbClr val="002060"/>
                </a:solidFill>
              </a:rPr>
              <a:t>codul </a:t>
            </a:r>
            <a:r>
              <a:rPr lang="ro-RO" dirty="0">
                <a:solidFill>
                  <a:srgbClr val="002060"/>
                </a:solidFill>
              </a:rPr>
              <a:t>de completitudine ”alte </a:t>
            </a:r>
            <a:r>
              <a:rPr lang="ro-RO" dirty="0" smtClean="0">
                <a:solidFill>
                  <a:srgbClr val="002060"/>
                </a:solidFill>
              </a:rPr>
              <a:t>situații</a:t>
            </a:r>
            <a:r>
              <a:rPr lang="ro-RO" b="1" dirty="0" smtClean="0">
                <a:solidFill>
                  <a:srgbClr val="002060"/>
                </a:solidFill>
              </a:rPr>
              <a:t>”</a:t>
            </a:r>
            <a:endParaRPr lang="en-US" b="1" dirty="0" smtClean="0">
              <a:solidFill>
                <a:srgbClr val="002060"/>
              </a:solidFill>
            </a:endParaRPr>
          </a:p>
          <a:p>
            <a:pPr lvl="0"/>
            <a:r>
              <a:rPr lang="ro-RO" dirty="0" smtClean="0">
                <a:solidFill>
                  <a:srgbClr val="002060"/>
                </a:solidFill>
              </a:rPr>
              <a:t>In </a:t>
            </a:r>
            <a:r>
              <a:rPr lang="ro-RO" dirty="0">
                <a:solidFill>
                  <a:srgbClr val="002060"/>
                </a:solidFill>
              </a:rPr>
              <a:t>cazul în care apar </a:t>
            </a:r>
            <a:r>
              <a:rPr lang="ro-RO" b="1" dirty="0">
                <a:solidFill>
                  <a:srgbClr val="002060"/>
                </a:solidFill>
              </a:rPr>
              <a:t>exploatații nou înființate </a:t>
            </a:r>
            <a:r>
              <a:rPr lang="ro-RO" dirty="0">
                <a:solidFill>
                  <a:srgbClr val="002060"/>
                </a:solidFill>
              </a:rPr>
              <a:t>fată de cele preîncărcate din listele finale, atunci recenzorul  solicită  HQ-lui </a:t>
            </a:r>
            <a:r>
              <a:rPr lang="ro-RO" dirty="0" smtClean="0">
                <a:solidFill>
                  <a:srgbClr val="002060"/>
                </a:solidFill>
              </a:rPr>
              <a:t>dedicate</a:t>
            </a:r>
            <a:r>
              <a:rPr lang="en-US" dirty="0" smtClean="0">
                <a:solidFill>
                  <a:srgbClr val="002060"/>
                </a:solidFill>
              </a:rPr>
              <a:t> (INS)</a:t>
            </a:r>
            <a:r>
              <a:rPr lang="ro-RO" dirty="0" smtClean="0">
                <a:solidFill>
                  <a:srgbClr val="002060"/>
                </a:solidFill>
              </a:rPr>
              <a:t> </a:t>
            </a:r>
            <a:r>
              <a:rPr lang="ro-RO" dirty="0">
                <a:solidFill>
                  <a:srgbClr val="002060"/>
                </a:solidFill>
              </a:rPr>
              <a:t>un chestionar nou cu număr de mapă și număr de formular de genul JJ9001, unde JJ este codul Siruta al județului</a:t>
            </a:r>
            <a:endParaRPr lang="en-US" dirty="0">
              <a:solidFill>
                <a:srgbClr val="002060"/>
              </a:solidFill>
            </a:endParaRPr>
          </a:p>
          <a:p>
            <a:pPr lvl="0"/>
            <a:r>
              <a:rPr lang="ro-RO" b="1" dirty="0">
                <a:solidFill>
                  <a:srgbClr val="002060"/>
                </a:solidFill>
              </a:rPr>
              <a:t>Chestionare rejectate</a:t>
            </a:r>
            <a:r>
              <a:rPr lang="ro-RO" dirty="0">
                <a:solidFill>
                  <a:srgbClr val="002060"/>
                </a:solidFill>
              </a:rPr>
              <a:t>: trebuie sa conțină comentariile supervizorilor sau HQ astfel încat recenzorul să identifice cu ușurință ceea ce trebuie corectat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ro-RO" dirty="0" smtClean="0">
                <a:solidFill>
                  <a:srgbClr val="002060"/>
                </a:solidFill>
              </a:rPr>
              <a:t> La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ro-RO" dirty="0" smtClean="0">
                <a:solidFill>
                  <a:srgbClr val="002060"/>
                </a:solidFill>
              </a:rPr>
              <a:t>în</a:t>
            </a:r>
            <a:r>
              <a:rPr lang="en-US" dirty="0" err="1" smtClean="0">
                <a:solidFill>
                  <a:srgbClr val="002060"/>
                </a:solidFill>
              </a:rPr>
              <a:t>trebarea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ro-RO" b="1" dirty="0" smtClean="0">
                <a:solidFill>
                  <a:srgbClr val="002060"/>
                </a:solidFill>
              </a:rPr>
              <a:t>informatii </a:t>
            </a:r>
            <a:r>
              <a:rPr lang="ro-RO" b="1" dirty="0">
                <a:solidFill>
                  <a:srgbClr val="002060"/>
                </a:solidFill>
              </a:rPr>
              <a:t>despre interviu </a:t>
            </a:r>
            <a:r>
              <a:rPr lang="ro-RO" dirty="0">
                <a:solidFill>
                  <a:srgbClr val="002060"/>
                </a:solidFill>
              </a:rPr>
              <a:t>– în secțiunea vizită, trebuie </a:t>
            </a:r>
            <a:r>
              <a:rPr lang="ro-RO" dirty="0" smtClean="0">
                <a:solidFill>
                  <a:srgbClr val="002060"/>
                </a:solidFill>
              </a:rPr>
              <a:t>selectat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obligatoriu</a:t>
            </a:r>
            <a:r>
              <a:rPr lang="ro-RO" dirty="0" smtClean="0">
                <a:solidFill>
                  <a:srgbClr val="002060"/>
                </a:solidFill>
              </a:rPr>
              <a:t> </a:t>
            </a:r>
            <a:r>
              <a:rPr lang="ro-RO" b="1" dirty="0">
                <a:solidFill>
                  <a:srgbClr val="00B050"/>
                </a:solidFill>
              </a:rPr>
              <a:t>data </a:t>
            </a:r>
            <a:r>
              <a:rPr lang="ro-RO" b="1" dirty="0" smtClean="0">
                <a:solidFill>
                  <a:srgbClr val="00B050"/>
                </a:solidFill>
              </a:rPr>
              <a:t>curent</a:t>
            </a:r>
            <a:r>
              <a:rPr lang="ro-RO" b="1" dirty="0">
                <a:solidFill>
                  <a:srgbClr val="00B050"/>
                </a:solidFill>
              </a:rPr>
              <a:t>ă</a:t>
            </a:r>
            <a:r>
              <a:rPr lang="ro-RO" dirty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deoarece</a:t>
            </a:r>
            <a:r>
              <a:rPr lang="ro-RO" dirty="0" smtClean="0">
                <a:solidFill>
                  <a:srgbClr val="002060"/>
                </a:solidFill>
              </a:rPr>
              <a:t>, </a:t>
            </a:r>
            <a:r>
              <a:rPr lang="ro-RO" dirty="0">
                <a:solidFill>
                  <a:srgbClr val="002060"/>
                </a:solidFill>
              </a:rPr>
              <a:t>în functie de această înformație, se realizează corelatiile la forta de muncă (seful exploatației agricole, capul exploatației agricole)</a:t>
            </a:r>
            <a:endParaRPr lang="en-US" dirty="0">
              <a:solidFill>
                <a:srgbClr val="002060"/>
              </a:solidFill>
            </a:endParaRPr>
          </a:p>
          <a:p>
            <a:pPr lvl="0"/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44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285752"/>
            <a:ext cx="10871200" cy="8382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E. </a:t>
            </a:r>
            <a:r>
              <a:rPr lang="ro-RO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Alte </a:t>
            </a:r>
            <a:r>
              <a:rPr lang="ro-RO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precizări legate de modul de completare al chestionarului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/>
            </a:r>
            <a:b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</a:br>
            <a:endParaRPr lang="en-GB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986088"/>
            <a:ext cx="11430000" cy="3589337"/>
          </a:xfrm>
        </p:spPr>
        <p:txBody>
          <a:bodyPr anchor="ctr">
            <a:noAutofit/>
          </a:bodyPr>
          <a:lstStyle/>
          <a:p>
            <a:pPr lvl="0"/>
            <a:r>
              <a:rPr lang="ro-RO" b="1" dirty="0">
                <a:solidFill>
                  <a:srgbClr val="002060"/>
                </a:solidFill>
              </a:rPr>
              <a:t>Codul APIA  </a:t>
            </a:r>
            <a:r>
              <a:rPr lang="ro-RO" dirty="0">
                <a:solidFill>
                  <a:srgbClr val="002060"/>
                </a:solidFill>
              </a:rPr>
              <a:t>(de forma: ROXXXXXXXXX)</a:t>
            </a:r>
            <a:r>
              <a:rPr lang="ro-RO" b="1" dirty="0">
                <a:solidFill>
                  <a:srgbClr val="002060"/>
                </a:solidFill>
              </a:rPr>
              <a:t> </a:t>
            </a:r>
            <a:r>
              <a:rPr lang="ro-RO" dirty="0">
                <a:solidFill>
                  <a:srgbClr val="002060"/>
                </a:solidFill>
              </a:rPr>
              <a:t>a fost precompletat acolo unde există, fiind, totuși, posibilă editarea lui deoarece, în multe cazuri, acesta nu a fost înscris corect în listele exploatațiilor agricole. Pe baza acestui cod se atribuie coordonatele de latitudine și longitudine ale exploatației agricole</a:t>
            </a:r>
            <a:endParaRPr lang="en-US" b="1" dirty="0" smtClean="0">
              <a:solidFill>
                <a:srgbClr val="002060"/>
              </a:solidFill>
            </a:endParaRPr>
          </a:p>
          <a:p>
            <a:pPr lvl="0"/>
            <a:r>
              <a:rPr lang="ro-RO" b="1" dirty="0" smtClean="0">
                <a:solidFill>
                  <a:srgbClr val="002060"/>
                </a:solidFill>
              </a:rPr>
              <a:t>CUI-ul </a:t>
            </a:r>
            <a:r>
              <a:rPr lang="ro-RO" b="1" dirty="0">
                <a:solidFill>
                  <a:srgbClr val="002060"/>
                </a:solidFill>
              </a:rPr>
              <a:t>trebuie introdus OBLIGATORIU l</a:t>
            </a:r>
            <a:r>
              <a:rPr lang="ro-RO" dirty="0">
                <a:solidFill>
                  <a:srgbClr val="002060"/>
                </a:solidFill>
              </a:rPr>
              <a:t>a exploatatiile agricole cu personalitate juridică pentru depistarea înregistrărilor duble </a:t>
            </a:r>
            <a:endParaRPr lang="en-US" dirty="0">
              <a:solidFill>
                <a:srgbClr val="002060"/>
              </a:solidFill>
            </a:endParaRPr>
          </a:p>
          <a:p>
            <a:pPr lvl="0"/>
            <a:r>
              <a:rPr lang="ro-RO" b="1" dirty="0">
                <a:solidFill>
                  <a:srgbClr val="002060"/>
                </a:solidFill>
              </a:rPr>
              <a:t>Supervizorul</a:t>
            </a:r>
            <a:r>
              <a:rPr lang="ro-RO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b="1" dirty="0" err="1" smtClean="0">
                <a:solidFill>
                  <a:srgbClr val="002060"/>
                </a:solidFill>
              </a:rPr>
              <a:t>Recenzorul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sef</a:t>
            </a:r>
            <a:r>
              <a:rPr lang="en-US" b="1" dirty="0" smtClean="0">
                <a:solidFill>
                  <a:srgbClr val="002060"/>
                </a:solidFill>
              </a:rPr>
              <a:t>) </a:t>
            </a:r>
            <a:r>
              <a:rPr lang="ro-RO" dirty="0" smtClean="0">
                <a:solidFill>
                  <a:srgbClr val="002060"/>
                </a:solidFill>
              </a:rPr>
              <a:t>trebuie </a:t>
            </a:r>
            <a:r>
              <a:rPr lang="ro-RO" dirty="0">
                <a:solidFill>
                  <a:srgbClr val="002060"/>
                </a:solidFill>
              </a:rPr>
              <a:t>să urmărească, să analizeze și să ia decizii în situația în care timpul de completare a chestionarului este foarte scurt sau nejustificat de mare </a:t>
            </a:r>
            <a:endParaRPr lang="en-US" dirty="0">
              <a:solidFill>
                <a:srgbClr val="002060"/>
              </a:solidFill>
            </a:endParaRPr>
          </a:p>
          <a:p>
            <a:pPr lvl="0"/>
            <a:r>
              <a:rPr lang="ro-RO" b="1" smtClean="0">
                <a:solidFill>
                  <a:srgbClr val="002060"/>
                </a:solidFill>
              </a:rPr>
              <a:t>Supervizorul</a:t>
            </a:r>
            <a:r>
              <a:rPr lang="ro-RO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(</a:t>
            </a:r>
            <a:r>
              <a:rPr lang="en-US" b="1" dirty="0" err="1">
                <a:solidFill>
                  <a:srgbClr val="002060"/>
                </a:solidFill>
              </a:rPr>
              <a:t>Recenzorul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sef</a:t>
            </a:r>
            <a:r>
              <a:rPr lang="en-US" b="1" dirty="0">
                <a:solidFill>
                  <a:srgbClr val="002060"/>
                </a:solidFill>
              </a:rPr>
              <a:t>) </a:t>
            </a:r>
            <a:r>
              <a:rPr lang="ro-RO" dirty="0" smtClean="0">
                <a:solidFill>
                  <a:srgbClr val="002060"/>
                </a:solidFill>
              </a:rPr>
              <a:t>trebuie </a:t>
            </a:r>
            <a:r>
              <a:rPr lang="ro-RO" dirty="0">
                <a:solidFill>
                  <a:srgbClr val="002060"/>
                </a:solidFill>
              </a:rPr>
              <a:t>să </a:t>
            </a:r>
            <a:r>
              <a:rPr lang="ro-RO" dirty="0" smtClean="0">
                <a:solidFill>
                  <a:srgbClr val="002060"/>
                </a:solidFill>
              </a:rPr>
              <a:t>verifice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ro-RO" dirty="0" smtClean="0">
                <a:solidFill>
                  <a:srgbClr val="002060"/>
                </a:solidFill>
              </a:rPr>
              <a:t> </a:t>
            </a:r>
            <a:r>
              <a:rPr lang="ro-RO" dirty="0">
                <a:solidFill>
                  <a:srgbClr val="002060"/>
                </a:solidFill>
              </a:rPr>
              <a:t>la unitățile cu suprafață agricolă utilizată sub 15 ari, fără efective de animale sau fără ciupercării </a:t>
            </a:r>
            <a:r>
              <a:rPr lang="en-US" dirty="0" smtClean="0">
                <a:solidFill>
                  <a:srgbClr val="002060"/>
                </a:solidFill>
              </a:rPr>
              <a:t>s</a:t>
            </a:r>
            <a:r>
              <a:rPr lang="ro-RO" dirty="0" smtClean="0">
                <a:solidFill>
                  <a:srgbClr val="002060"/>
                </a:solidFill>
              </a:rPr>
              <a:t>ă </a:t>
            </a:r>
            <a:r>
              <a:rPr lang="ro-RO" dirty="0">
                <a:solidFill>
                  <a:srgbClr val="002060"/>
                </a:solidFill>
              </a:rPr>
              <a:t>nu apară</a:t>
            </a: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fr-FR" dirty="0" err="1">
                <a:solidFill>
                  <a:srgbClr val="002060"/>
                </a:solidFill>
              </a:rPr>
              <a:t>completat</a:t>
            </a:r>
            <a:r>
              <a:rPr lang="fr-FR" dirty="0">
                <a:solidFill>
                  <a:srgbClr val="002060"/>
                </a:solidFill>
              </a:rPr>
              <a:t> la </a:t>
            </a:r>
            <a:r>
              <a:rPr lang="fr-FR" dirty="0" err="1">
                <a:solidFill>
                  <a:srgbClr val="002060"/>
                </a:solidFill>
              </a:rPr>
              <a:t>codul</a:t>
            </a:r>
            <a:r>
              <a:rPr lang="fr-FR" dirty="0">
                <a:solidFill>
                  <a:srgbClr val="002060"/>
                </a:solidFill>
              </a:rPr>
              <a:t> de </a:t>
            </a:r>
            <a:r>
              <a:rPr lang="fr-FR" dirty="0" err="1">
                <a:solidFill>
                  <a:srgbClr val="002060"/>
                </a:solidFill>
              </a:rPr>
              <a:t>completitudine</a:t>
            </a: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fr-FR" dirty="0" err="1">
                <a:solidFill>
                  <a:srgbClr val="002060"/>
                </a:solidFill>
              </a:rPr>
              <a:t>interviu</a:t>
            </a:r>
            <a:r>
              <a:rPr lang="fr-FR" dirty="0">
                <a:solidFill>
                  <a:srgbClr val="002060"/>
                </a:solidFill>
              </a:rPr>
              <a:t> complet</a:t>
            </a:r>
            <a:endParaRPr lang="en-US" dirty="0">
              <a:solidFill>
                <a:srgbClr val="002060"/>
              </a:solidFill>
            </a:endParaRPr>
          </a:p>
          <a:p>
            <a:pPr lvl="0"/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55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254000"/>
            <a:ext cx="10769600" cy="6604000"/>
          </a:xfrm>
        </p:spPr>
        <p:txBody>
          <a:bodyPr anchor="ctr">
            <a:noAutofit/>
          </a:bodyPr>
          <a:lstStyle/>
          <a:p>
            <a:pPr marL="0" indent="0" defTabSz="457200">
              <a:buClr>
                <a:srgbClr val="1E5155">
                  <a:lumMod val="40000"/>
                  <a:lumOff val="60000"/>
                </a:srgbClr>
              </a:buClr>
              <a:buSzPct val="80000"/>
              <a:buNone/>
              <a:defRPr/>
            </a:pP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Manualul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privind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RGA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2020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disponibil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site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 </a:t>
            </a:r>
            <a:endParaRPr lang="en-GB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GB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GB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multumim</a:t>
            </a:r>
            <a:r>
              <a:rPr lang="en-GB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>
              <a:lnSpc>
                <a:spcPct val="120000"/>
              </a:lnSpc>
              <a:buNone/>
            </a:pPr>
            <a:endParaRPr lang="en-GB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11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CUPRINS</a:t>
            </a:r>
            <a:endParaRPr lang="en-GB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6110" y="1454021"/>
            <a:ext cx="10515600" cy="5765800"/>
          </a:xfrm>
        </p:spPr>
        <p:txBody>
          <a:bodyPr anchor="ctr">
            <a:noAutofit/>
          </a:bodyPr>
          <a:lstStyle/>
          <a:p>
            <a:pPr marL="514350" indent="-514350">
              <a:lnSpc>
                <a:spcPct val="100000"/>
              </a:lnSpc>
              <a:buAutoNum type="alphaUcPeriod"/>
            </a:pPr>
            <a:r>
              <a:rPr lang="ro-RO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Referitoare </a:t>
            </a:r>
            <a:r>
              <a:rPr lang="ro-RO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defini</a:t>
            </a:r>
            <a:r>
              <a:rPr lang="ro-RO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ro-RO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exploatați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ro-RO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agricol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ro-RO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și la modul de înregistrare a </a:t>
            </a:r>
            <a:r>
              <a:rPr lang="ro-RO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acesteia</a:t>
            </a:r>
            <a:endParaRPr lang="en-US" sz="3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alt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o-RO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Referitoare la suprafețe</a:t>
            </a:r>
            <a:r>
              <a:rPr lang="ro-RO" alt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o-RO" alt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alt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C. </a:t>
            </a:r>
            <a:r>
              <a:rPr lang="ro-RO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Referitoare la forța de muncă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o-RO" alt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o-RO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Referitoare la exploatații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ro-RO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agricole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nou</a:t>
            </a:r>
            <a:r>
              <a:rPr lang="en-US" alt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infiin</a:t>
            </a:r>
            <a:r>
              <a:rPr lang="ro-RO" alt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en-US" alt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o-RO" alt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o-RO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Diverse corelații între capitole sau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variabile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o-RO" alt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alt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o-RO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Alte precizări legate de modul de completare </a:t>
            </a:r>
            <a:r>
              <a:rPr lang="ro-RO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ro-RO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chestionarului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41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57" y="239486"/>
            <a:ext cx="11244943" cy="151311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A. </a:t>
            </a:r>
            <a:r>
              <a:rPr lang="ro-RO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Referitoare la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defini</a:t>
            </a:r>
            <a:r>
              <a:rPr lang="ro-RO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ia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exploatați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ro-RO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agricol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ro-RO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și la modul de înregistrare a acesteia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0" y="2921000"/>
            <a:ext cx="10769600" cy="2768600"/>
          </a:xfrm>
        </p:spPr>
        <p:txBody>
          <a:bodyPr anchor="ctr">
            <a:noAutofit/>
          </a:bodyPr>
          <a:lstStyle/>
          <a:p>
            <a:pPr marL="0" indent="0" algn="just">
              <a:buFontTx/>
              <a:buNone/>
              <a:defRPr/>
            </a:pPr>
            <a:r>
              <a:rPr lang="ro-RO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Exploataţia agricolă</a:t>
            </a:r>
            <a:r>
              <a:rPr lang="ro-RO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sau </a:t>
            </a:r>
            <a:r>
              <a:rPr lang="ro-RO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ferma</a:t>
            </a:r>
            <a:r>
              <a:rPr lang="ro-RO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este o unitate tehnico-economică de sine stătătoare, cu o gestiune unică şi care desfăşoară activităţi agricole prin utilizarea suprafeţelor agricole şi/sau creşterea animalelor sau activităţi de menţinere a terenurilor agricole în bune condiţii agricole şi de mediu, fie ca activitate principală, fie ca activitate secundară, atât din mediul rural, cât şi din mediul urban.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02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200" y="321907"/>
            <a:ext cx="10515600" cy="1198983"/>
          </a:xfrm>
        </p:spPr>
        <p:txBody>
          <a:bodyPr>
            <a:noAutofit/>
          </a:bodyPr>
          <a:lstStyle/>
          <a:p>
            <a:pPr algn="ctr"/>
            <a:r>
              <a:rPr lang="en-US" alt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A. </a:t>
            </a:r>
            <a:r>
              <a:rPr lang="ro-RO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Referitoare la exploatația agricolă și la modul de înregistrare a acesteia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0" y="2921000"/>
            <a:ext cx="11330992" cy="276860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ro-RO" b="1" dirty="0" smtClean="0">
                <a:solidFill>
                  <a:srgbClr val="FF0000"/>
                </a:solidFill>
              </a:rPr>
              <a:t>Cazuri </a:t>
            </a:r>
            <a:r>
              <a:rPr lang="ro-RO" b="1" dirty="0">
                <a:solidFill>
                  <a:srgbClr val="FF0000"/>
                </a:solidFill>
              </a:rPr>
              <a:t>speciale de exploatații agricole:</a:t>
            </a:r>
            <a:endParaRPr lang="en-US" dirty="0">
              <a:solidFill>
                <a:srgbClr val="FF0000"/>
              </a:solidFill>
            </a:endParaRPr>
          </a:p>
          <a:p>
            <a:pPr lvl="0"/>
            <a:r>
              <a:rPr lang="ro-RO" sz="2600" dirty="0" smtClean="0">
                <a:solidFill>
                  <a:srgbClr val="002060"/>
                </a:solidFill>
                <a:cs typeface="Arial" panose="020B0604020202020204" pitchFamily="34" charset="0"/>
              </a:rPr>
              <a:t>exploatați</a:t>
            </a:r>
            <a:r>
              <a:rPr lang="en-US" sz="2600" dirty="0" smtClean="0">
                <a:solidFill>
                  <a:srgbClr val="002060"/>
                </a:solidFill>
                <a:cs typeface="Arial" panose="020B0604020202020204" pitchFamily="34" charset="0"/>
              </a:rPr>
              <a:t>a</a:t>
            </a:r>
            <a:r>
              <a:rPr lang="ro-RO" sz="2600" dirty="0" smtClean="0">
                <a:solidFill>
                  <a:srgbClr val="002060"/>
                </a:solidFill>
                <a:cs typeface="Arial" panose="020B0604020202020204" pitchFamily="34" charset="0"/>
              </a:rPr>
              <a:t> agricol</a:t>
            </a:r>
            <a:r>
              <a:rPr lang="ro-RO" sz="2600" dirty="0">
                <a:solidFill>
                  <a:srgbClr val="002060"/>
                </a:solidFill>
                <a:cs typeface="Arial" panose="020B0604020202020204" pitchFamily="34" charset="0"/>
              </a:rPr>
              <a:t>ă</a:t>
            </a:r>
            <a:r>
              <a:rPr lang="ro-RO" sz="2600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o-RO" sz="2600" dirty="0">
                <a:solidFill>
                  <a:srgbClr val="002060"/>
                </a:solidFill>
                <a:cs typeface="Arial" panose="020B0604020202020204" pitchFamily="34" charset="0"/>
              </a:rPr>
              <a:t>care </a:t>
            </a:r>
            <a:r>
              <a:rPr lang="ro-RO" sz="2600" dirty="0" smtClean="0">
                <a:solidFill>
                  <a:srgbClr val="002060"/>
                </a:solidFill>
                <a:cs typeface="Arial" panose="020B0604020202020204" pitchFamily="34" charset="0"/>
              </a:rPr>
              <a:t>utilizeaz</a:t>
            </a:r>
            <a:r>
              <a:rPr lang="ro-RO" sz="2600" dirty="0">
                <a:solidFill>
                  <a:srgbClr val="002060"/>
                </a:solidFill>
                <a:cs typeface="Arial" panose="020B0604020202020204" pitchFamily="34" charset="0"/>
              </a:rPr>
              <a:t>ă</a:t>
            </a:r>
            <a:r>
              <a:rPr lang="ro-RO" sz="2600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o-RO" sz="2600" dirty="0">
                <a:solidFill>
                  <a:srgbClr val="002060"/>
                </a:solidFill>
                <a:cs typeface="Arial" panose="020B0604020202020204" pitchFamily="34" charset="0"/>
              </a:rPr>
              <a:t>suprafețe agricole (sau dețin animale) în </a:t>
            </a:r>
            <a:r>
              <a:rPr lang="en-US" sz="26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mai</a:t>
            </a:r>
            <a:r>
              <a:rPr lang="en-US" sz="2600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multe</a:t>
            </a:r>
            <a:r>
              <a:rPr lang="ro-RO" sz="2600" dirty="0" smtClean="0">
                <a:solidFill>
                  <a:srgbClr val="002060"/>
                </a:solidFill>
                <a:cs typeface="Arial" panose="020B0604020202020204" pitchFamily="34" charset="0"/>
              </a:rPr>
              <a:t> locații </a:t>
            </a:r>
            <a:r>
              <a:rPr lang="ro-RO" sz="2600" dirty="0">
                <a:solidFill>
                  <a:srgbClr val="002060"/>
                </a:solidFill>
                <a:cs typeface="Arial" panose="020B0604020202020204" pitchFamily="34" charset="0"/>
              </a:rPr>
              <a:t>este tratată ca o singură unitate atât timp cât rămâne o </a:t>
            </a:r>
            <a:r>
              <a:rPr lang="ro-RO" sz="2600" b="1" dirty="0">
                <a:solidFill>
                  <a:srgbClr val="00B050"/>
                </a:solidFill>
                <a:cs typeface="Arial" panose="020B0604020202020204" pitchFamily="34" charset="0"/>
              </a:rPr>
              <a:t>"unitate unică atât din punct de vedere tehnic, cât și economic</a:t>
            </a:r>
            <a:r>
              <a:rPr lang="ro-RO" sz="2600" dirty="0">
                <a:solidFill>
                  <a:srgbClr val="002060"/>
                </a:solidFill>
                <a:cs typeface="Arial" panose="020B0604020202020204" pitchFamily="34" charset="0"/>
              </a:rPr>
              <a:t> (</a:t>
            </a:r>
            <a:r>
              <a:rPr lang="ro-RO" sz="2600" dirty="0" smtClean="0">
                <a:solidFill>
                  <a:srgbClr val="002060"/>
                </a:solidFill>
                <a:cs typeface="Arial" panose="020B0604020202020204" pitchFamily="34" charset="0"/>
              </a:rPr>
              <a:t>utiliz</a:t>
            </a:r>
            <a:r>
              <a:rPr lang="en-US" sz="26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eaz</a:t>
            </a:r>
            <a:r>
              <a:rPr lang="ro-RO" sz="2600" dirty="0">
                <a:solidFill>
                  <a:srgbClr val="002060"/>
                </a:solidFill>
                <a:cs typeface="Arial" panose="020B0604020202020204" pitchFamily="34" charset="0"/>
              </a:rPr>
              <a:t>ă</a:t>
            </a:r>
            <a:r>
              <a:rPr lang="ro-RO" sz="2600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o-RO" sz="2600" dirty="0">
                <a:solidFill>
                  <a:srgbClr val="002060"/>
                </a:solidFill>
                <a:cs typeface="Arial" panose="020B0604020202020204" pitchFamily="34" charset="0"/>
              </a:rPr>
              <a:t>în comun </a:t>
            </a:r>
            <a:r>
              <a:rPr lang="ro-RO" sz="2600" dirty="0" smtClean="0">
                <a:solidFill>
                  <a:srgbClr val="002060"/>
                </a:solidFill>
                <a:cs typeface="Arial" panose="020B0604020202020204" pitchFamily="34" charset="0"/>
              </a:rPr>
              <a:t>mijloacel</a:t>
            </a:r>
            <a:r>
              <a:rPr lang="en-US" sz="2600" dirty="0" smtClean="0">
                <a:solidFill>
                  <a:srgbClr val="002060"/>
                </a:solidFill>
                <a:cs typeface="Arial" panose="020B0604020202020204" pitchFamily="34" charset="0"/>
              </a:rPr>
              <a:t>e</a:t>
            </a:r>
            <a:r>
              <a:rPr lang="ro-RO" sz="2600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o-RO" sz="2600" dirty="0">
                <a:solidFill>
                  <a:srgbClr val="002060"/>
                </a:solidFill>
                <a:cs typeface="Arial" panose="020B0604020202020204" pitchFamily="34" charset="0"/>
              </a:rPr>
              <a:t>de producție) și operează sub o singură conducere“</a:t>
            </a:r>
            <a:endParaRPr lang="en-US" sz="26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lvl="0"/>
            <a:r>
              <a:rPr lang="ro-RO" sz="2600" dirty="0" smtClean="0">
                <a:solidFill>
                  <a:srgbClr val="002060"/>
                </a:solidFill>
                <a:cs typeface="Arial" panose="020B0604020202020204" pitchFamily="34" charset="0"/>
              </a:rPr>
              <a:t>exploataț</a:t>
            </a:r>
            <a:r>
              <a:rPr lang="en-US" sz="26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ia</a:t>
            </a:r>
            <a:r>
              <a:rPr lang="ro-RO" sz="2600" dirty="0" smtClean="0">
                <a:solidFill>
                  <a:srgbClr val="002060"/>
                </a:solidFill>
                <a:cs typeface="Arial" panose="020B0604020202020204" pitchFamily="34" charset="0"/>
              </a:rPr>
              <a:t> agricol</a:t>
            </a:r>
            <a:r>
              <a:rPr lang="ro-RO" sz="2600" dirty="0">
                <a:solidFill>
                  <a:srgbClr val="002060"/>
                </a:solidFill>
                <a:cs typeface="Arial" panose="020B0604020202020204" pitchFamily="34" charset="0"/>
              </a:rPr>
              <a:t>ă</a:t>
            </a:r>
            <a:r>
              <a:rPr lang="ro-RO" sz="2600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o-RO" sz="2600" dirty="0">
                <a:solidFill>
                  <a:srgbClr val="002060"/>
                </a:solidFill>
                <a:cs typeface="Arial" panose="020B0604020202020204" pitchFamily="34" charset="0"/>
              </a:rPr>
              <a:t>care, din motive fiscale sau alte situații, </a:t>
            </a:r>
            <a:r>
              <a:rPr lang="en-US" sz="26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este</a:t>
            </a:r>
            <a:r>
              <a:rPr lang="ro-RO" sz="2600" dirty="0" smtClean="0">
                <a:solidFill>
                  <a:srgbClr val="002060"/>
                </a:solidFill>
                <a:cs typeface="Arial" panose="020B0604020202020204" pitchFamily="34" charset="0"/>
              </a:rPr>
              <a:t> împărțit</a:t>
            </a:r>
            <a:r>
              <a:rPr lang="ro-RO" sz="2600" dirty="0">
                <a:solidFill>
                  <a:srgbClr val="002060"/>
                </a:solidFill>
                <a:cs typeface="Arial" panose="020B0604020202020204" pitchFamily="34" charset="0"/>
              </a:rPr>
              <a:t>ă</a:t>
            </a:r>
            <a:r>
              <a:rPr lang="ro-RO" sz="2600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o-RO" sz="2600" dirty="0">
                <a:solidFill>
                  <a:srgbClr val="002060"/>
                </a:solidFill>
                <a:cs typeface="Arial" panose="020B0604020202020204" pitchFamily="34" charset="0"/>
              </a:rPr>
              <a:t>între două sau mai multe persoane, dar </a:t>
            </a:r>
            <a:r>
              <a:rPr lang="ro-RO" sz="2600" dirty="0" smtClean="0">
                <a:solidFill>
                  <a:srgbClr val="002060"/>
                </a:solidFill>
                <a:cs typeface="Arial" panose="020B0604020202020204" pitchFamily="34" charset="0"/>
              </a:rPr>
              <a:t>au totuși</a:t>
            </a:r>
            <a:r>
              <a:rPr lang="en-US" sz="2600" dirty="0" smtClean="0">
                <a:solidFill>
                  <a:srgbClr val="002060"/>
                </a:solidFill>
                <a:cs typeface="Arial" panose="020B0604020202020204" pitchFamily="34" charset="0"/>
              </a:rPr>
              <a:t> au</a:t>
            </a:r>
            <a:r>
              <a:rPr lang="ro-RO" sz="2600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o-RO" sz="2600" dirty="0">
                <a:solidFill>
                  <a:srgbClr val="002060"/>
                </a:solidFill>
                <a:cs typeface="Arial" panose="020B0604020202020204" pitchFamily="34" charset="0"/>
              </a:rPr>
              <a:t>un singur management (un manager comun) </a:t>
            </a:r>
            <a:r>
              <a:rPr lang="en-US" sz="26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este</a:t>
            </a:r>
            <a:r>
              <a:rPr lang="en-US" sz="2600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o-RO" sz="2600" dirty="0" smtClean="0">
                <a:solidFill>
                  <a:srgbClr val="002060"/>
                </a:solidFill>
                <a:cs typeface="Arial" panose="020B0604020202020204" pitchFamily="34" charset="0"/>
              </a:rPr>
              <a:t>considerat</a:t>
            </a:r>
            <a:r>
              <a:rPr lang="ro-RO" sz="2600" dirty="0">
                <a:solidFill>
                  <a:srgbClr val="002060"/>
                </a:solidFill>
                <a:cs typeface="Arial" panose="020B0604020202020204" pitchFamily="34" charset="0"/>
              </a:rPr>
              <a:t>ă</a:t>
            </a:r>
            <a:r>
              <a:rPr lang="ro-RO" sz="2600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o-RO" sz="2600" b="1" dirty="0">
                <a:solidFill>
                  <a:srgbClr val="00B050"/>
                </a:solidFill>
                <a:cs typeface="Arial" panose="020B0604020202020204" pitchFamily="34" charset="0"/>
              </a:rPr>
              <a:t>a fi o singură unitate economică</a:t>
            </a:r>
            <a:r>
              <a:rPr lang="ro-RO" sz="2600" dirty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  <a:r>
              <a:rPr lang="ro-RO" sz="2600" dirty="0">
                <a:solidFill>
                  <a:srgbClr val="002060"/>
                </a:solidFill>
                <a:cs typeface="Arial" panose="020B0604020202020204" pitchFamily="34" charset="0"/>
              </a:rPr>
              <a:t>(exploatație unică)</a:t>
            </a:r>
            <a:endParaRPr lang="en-US" sz="26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ro-RO" sz="2600" dirty="0">
                <a:solidFill>
                  <a:srgbClr val="002060"/>
                </a:solidFill>
                <a:cs typeface="Arial" panose="020B0604020202020204" pitchFamily="34" charset="0"/>
              </a:rPr>
              <a:t> </a:t>
            </a:r>
            <a:r>
              <a:rPr lang="ro-RO" sz="2600" dirty="0" smtClean="0">
                <a:solidFill>
                  <a:srgbClr val="002060"/>
                </a:solidFill>
                <a:cs typeface="Arial" panose="020B0604020202020204" pitchFamily="34" charset="0"/>
              </a:rPr>
              <a:t>două </a:t>
            </a:r>
            <a:r>
              <a:rPr lang="ro-RO" sz="2600" dirty="0">
                <a:solidFill>
                  <a:srgbClr val="002060"/>
                </a:solidFill>
                <a:cs typeface="Arial" panose="020B0604020202020204" pitchFamily="34" charset="0"/>
              </a:rPr>
              <a:t>sau mai multe exploatații agricole separate, fiecare fiind anterior </a:t>
            </a:r>
            <a:r>
              <a:rPr lang="en-US" sz="2600" dirty="0" smtClean="0">
                <a:solidFill>
                  <a:srgbClr val="002060"/>
                </a:solidFill>
                <a:cs typeface="Arial" panose="020B0604020202020204" pitchFamily="34" charset="0"/>
              </a:rPr>
              <a:t>cate </a:t>
            </a:r>
            <a:r>
              <a:rPr lang="ro-RO" sz="2600" dirty="0" smtClean="0">
                <a:solidFill>
                  <a:srgbClr val="002060"/>
                </a:solidFill>
                <a:cs typeface="Arial" panose="020B0604020202020204" pitchFamily="34" charset="0"/>
              </a:rPr>
              <a:t>o </a:t>
            </a:r>
            <a:r>
              <a:rPr lang="ro-RO" sz="2600" dirty="0">
                <a:solidFill>
                  <a:srgbClr val="002060"/>
                </a:solidFill>
                <a:cs typeface="Arial" panose="020B0604020202020204" pitchFamily="34" charset="0"/>
              </a:rPr>
              <a:t>exploatație independentă, care </a:t>
            </a:r>
            <a:r>
              <a:rPr lang="ro-RO" sz="2600" dirty="0" smtClean="0">
                <a:solidFill>
                  <a:srgbClr val="002060"/>
                </a:solidFill>
                <a:cs typeface="Arial" panose="020B0604020202020204" pitchFamily="34" charset="0"/>
              </a:rPr>
              <a:t>sunt </a:t>
            </a:r>
            <a:r>
              <a:rPr lang="ro-RO" sz="2600" dirty="0">
                <a:solidFill>
                  <a:srgbClr val="002060"/>
                </a:solidFill>
                <a:cs typeface="Arial" panose="020B0604020202020204" pitchFamily="34" charset="0"/>
              </a:rPr>
              <a:t>atribuite unui singur cap al exploatației, sunt </a:t>
            </a:r>
            <a:r>
              <a:rPr lang="ro-RO" sz="2600" b="1" dirty="0">
                <a:solidFill>
                  <a:srgbClr val="00B050"/>
                </a:solidFill>
                <a:cs typeface="Arial" panose="020B0604020202020204" pitchFamily="34" charset="0"/>
              </a:rPr>
              <a:t>considerate o singură exploatație dacă au acum un singur șef al exploatației sau dacă folosesc aceeași forță de muncă și mijloace de producție</a:t>
            </a:r>
            <a:r>
              <a:rPr lang="ro-RO" sz="2600" dirty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  <a:r>
              <a:rPr lang="ro-RO" sz="2600" dirty="0">
                <a:solidFill>
                  <a:srgbClr val="002060"/>
                </a:solidFill>
                <a:cs typeface="Arial" panose="020B0604020202020204" pitchFamily="34" charset="0"/>
              </a:rPr>
              <a:t>(management unic și unitate tehnică și economică)</a:t>
            </a:r>
            <a:endParaRPr lang="en-US" sz="26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08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228600"/>
            <a:ext cx="11830050" cy="145732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A. </a:t>
            </a:r>
            <a:r>
              <a:rPr lang="ro-RO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Referitoare la exploatația agricolă și la modul de înregistrare a acesteia</a:t>
            </a: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525" y="2849562"/>
            <a:ext cx="10769600" cy="276860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ro-RO" dirty="0"/>
              <a:t> </a:t>
            </a:r>
            <a:endParaRPr lang="en-US" dirty="0" smtClean="0"/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o-RO" b="1" dirty="0" smtClean="0">
                <a:solidFill>
                  <a:srgbClr val="FF0000"/>
                </a:solidFill>
              </a:rPr>
              <a:t>Cazuri </a:t>
            </a:r>
            <a:r>
              <a:rPr lang="ro-RO" b="1" dirty="0">
                <a:solidFill>
                  <a:srgbClr val="FF0000"/>
                </a:solidFill>
              </a:rPr>
              <a:t>speciale de exploatații </a:t>
            </a:r>
            <a:r>
              <a:rPr lang="ro-RO" b="1" dirty="0" smtClean="0">
                <a:solidFill>
                  <a:srgbClr val="FF0000"/>
                </a:solidFill>
              </a:rPr>
              <a:t>agricole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continuare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ro-RO" b="1" dirty="0" smtClean="0">
                <a:solidFill>
                  <a:srgbClr val="FF0000"/>
                </a:solidFill>
              </a:rPr>
              <a:t>: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ro-RO" dirty="0" smtClean="0">
                <a:solidFill>
                  <a:srgbClr val="002060"/>
                </a:solidFill>
              </a:rPr>
              <a:t>exploatații </a:t>
            </a:r>
            <a:r>
              <a:rPr lang="ro-RO" dirty="0">
                <a:solidFill>
                  <a:srgbClr val="002060"/>
                </a:solidFill>
              </a:rPr>
              <a:t>agricole cu efective de animale în care acestea nu sunt prezente în ziua de referință, ca urmare a unor întreruperi temporare în ciclul de producție (de exemplu: </a:t>
            </a:r>
            <a:r>
              <a:rPr lang="en-US" dirty="0" err="1" smtClean="0">
                <a:solidFill>
                  <a:srgbClr val="002060"/>
                </a:solidFill>
              </a:rPr>
              <a:t>dezinfectie</a:t>
            </a:r>
            <a:r>
              <a:rPr lang="ro-RO" dirty="0" smtClean="0">
                <a:solidFill>
                  <a:srgbClr val="002060"/>
                </a:solidFill>
              </a:rPr>
              <a:t> </a:t>
            </a:r>
            <a:r>
              <a:rPr lang="ro-RO" dirty="0">
                <a:solidFill>
                  <a:srgbClr val="002060"/>
                </a:solidFill>
              </a:rPr>
              <a:t>sanitară regulată a adăposturilor pentru animale, focare de boală sau alte motive similare)- sunt considerate exploatații agricole și </a:t>
            </a:r>
            <a:r>
              <a:rPr lang="ro-RO" b="1" dirty="0">
                <a:solidFill>
                  <a:srgbClr val="00B050"/>
                </a:solidFill>
              </a:rPr>
              <a:t>se </a:t>
            </a:r>
            <a:r>
              <a:rPr lang="ro-RO" b="1" dirty="0" smtClean="0">
                <a:solidFill>
                  <a:srgbClr val="00B050"/>
                </a:solidFill>
              </a:rPr>
              <a:t>recenzeaza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endParaRPr lang="en-US" b="1" dirty="0">
              <a:solidFill>
                <a:srgbClr val="00B050"/>
              </a:solidFill>
            </a:endParaRPr>
          </a:p>
          <a:p>
            <a:pPr lvl="0"/>
            <a:r>
              <a:rPr lang="ro-RO" dirty="0" smtClean="0">
                <a:solidFill>
                  <a:srgbClr val="002060"/>
                </a:solidFill>
              </a:rPr>
              <a:t>exploatații </a:t>
            </a:r>
            <a:r>
              <a:rPr lang="ro-RO" dirty="0">
                <a:solidFill>
                  <a:srgbClr val="002060"/>
                </a:solidFill>
              </a:rPr>
              <a:t>agricole care aparțin unor </a:t>
            </a:r>
            <a:r>
              <a:rPr lang="ro-RO" b="1" dirty="0">
                <a:solidFill>
                  <a:srgbClr val="002060"/>
                </a:solidFill>
              </a:rPr>
              <a:t>"Grupuri de producători ai unui singur produs",</a:t>
            </a:r>
            <a:r>
              <a:rPr lang="ro-RO" dirty="0">
                <a:solidFill>
                  <a:srgbClr val="002060"/>
                </a:solidFill>
              </a:rPr>
              <a:t> (de exemplu: exploatații care fac parte din </a:t>
            </a:r>
            <a:r>
              <a:rPr lang="ro-RO" b="1" dirty="0">
                <a:solidFill>
                  <a:srgbClr val="002060"/>
                </a:solidFill>
              </a:rPr>
              <a:t>Asociația Crescătorilor de Bovine</a:t>
            </a:r>
            <a:r>
              <a:rPr lang="ro-RO" dirty="0">
                <a:solidFill>
                  <a:srgbClr val="002060"/>
                </a:solidFill>
              </a:rPr>
              <a:t>)  dacă acestea </a:t>
            </a:r>
            <a:r>
              <a:rPr lang="ro-RO" b="1" dirty="0">
                <a:solidFill>
                  <a:srgbClr val="00B050"/>
                </a:solidFill>
              </a:rPr>
              <a:t>sunt independente de exploatația "mamă"</a:t>
            </a:r>
            <a:r>
              <a:rPr lang="ro-RO" dirty="0">
                <a:solidFill>
                  <a:srgbClr val="002060"/>
                </a:solidFill>
              </a:rPr>
              <a:t> și folosesc, în principal, factori proprii de producție și nu pe cei ai exploatației "mamă" (ale asociației), au fiecare propriul șef - </a:t>
            </a:r>
            <a:r>
              <a:rPr lang="ro-RO" dirty="0">
                <a:solidFill>
                  <a:srgbClr val="00B050"/>
                </a:solidFill>
              </a:rPr>
              <a:t>sunt considerate exploatații agricole </a:t>
            </a:r>
            <a:r>
              <a:rPr lang="ro-RO" dirty="0">
                <a:solidFill>
                  <a:srgbClr val="002060"/>
                </a:solidFill>
              </a:rPr>
              <a:t>și se </a:t>
            </a:r>
            <a:r>
              <a:rPr lang="ro-RO" dirty="0" smtClean="0">
                <a:solidFill>
                  <a:srgbClr val="002060"/>
                </a:solidFill>
              </a:rPr>
              <a:t>recenzeaza</a:t>
            </a:r>
            <a:r>
              <a:rPr lang="en-US" dirty="0" smtClean="0">
                <a:solidFill>
                  <a:srgbClr val="002060"/>
                </a:solidFill>
              </a:rPr>
              <a:t>. </a:t>
            </a:r>
            <a:endParaRPr lang="en-US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60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28600"/>
            <a:ext cx="11930062" cy="1157288"/>
          </a:xfrm>
        </p:spPr>
        <p:txBody>
          <a:bodyPr>
            <a:noAutofit/>
          </a:bodyPr>
          <a:lstStyle/>
          <a:p>
            <a:pPr algn="ctr"/>
            <a:r>
              <a:rPr lang="en-US" alt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A. </a:t>
            </a:r>
            <a:r>
              <a:rPr lang="ro-RO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Referitoare la exploatația agricolă și la modul de înregistrare a acesteia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0" y="2921000"/>
            <a:ext cx="10769600" cy="276860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ro-RO" dirty="0"/>
              <a:t> </a:t>
            </a:r>
            <a:endParaRPr lang="en-US" dirty="0"/>
          </a:p>
          <a:p>
            <a:pPr marL="0" indent="0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o-RO" b="1" dirty="0" smtClean="0">
                <a:solidFill>
                  <a:srgbClr val="C00000"/>
                </a:solidFill>
              </a:rPr>
              <a:t>Nu </a:t>
            </a:r>
            <a:r>
              <a:rPr lang="ro-RO" b="1" dirty="0">
                <a:solidFill>
                  <a:srgbClr val="C00000"/>
                </a:solidFill>
              </a:rPr>
              <a:t>sunt considerate exploataţii agricole decât dacă desfăşoară şi activităţi agricole</a:t>
            </a:r>
            <a:r>
              <a:rPr lang="ro-RO" b="1" dirty="0" smtClean="0">
                <a:solidFill>
                  <a:srgbClr val="C00000"/>
                </a:solidFill>
              </a:rPr>
              <a:t>:</a:t>
            </a:r>
            <a:endParaRPr lang="en-US" b="1" dirty="0" smtClean="0">
              <a:solidFill>
                <a:srgbClr val="C00000"/>
              </a:solidFill>
            </a:endParaRPr>
          </a:p>
          <a:p>
            <a:pPr lvl="0"/>
            <a:r>
              <a:rPr lang="ro-RO" sz="2400" dirty="0">
                <a:solidFill>
                  <a:srgbClr val="002060"/>
                </a:solidFill>
              </a:rPr>
              <a:t>ferme de viermi, moluste sau melci</a:t>
            </a:r>
            <a:endParaRPr lang="en-US" sz="2400" dirty="0">
              <a:solidFill>
                <a:srgbClr val="002060"/>
              </a:solidFill>
            </a:endParaRPr>
          </a:p>
          <a:p>
            <a:pPr lvl="0"/>
            <a:r>
              <a:rPr lang="ro-RO" sz="2400" dirty="0">
                <a:solidFill>
                  <a:srgbClr val="002060"/>
                </a:solidFill>
              </a:rPr>
              <a:t>grajduri pentru cai de curse, de călărie, de galop</a:t>
            </a:r>
            <a:endParaRPr lang="en-US" sz="2400" dirty="0">
              <a:solidFill>
                <a:srgbClr val="002060"/>
              </a:solidFill>
            </a:endParaRPr>
          </a:p>
          <a:p>
            <a:pPr lvl="0"/>
            <a:r>
              <a:rPr lang="ro-RO" sz="2400" dirty="0">
                <a:solidFill>
                  <a:srgbClr val="002060"/>
                </a:solidFill>
              </a:rPr>
              <a:t>târguri, abatoare (fără creşterea animalelor)</a:t>
            </a:r>
            <a:endParaRPr lang="en-US" sz="2400" dirty="0">
              <a:solidFill>
                <a:srgbClr val="002060"/>
              </a:solidFill>
            </a:endParaRPr>
          </a:p>
          <a:p>
            <a:pPr lvl="0"/>
            <a:r>
              <a:rPr lang="ro-RO" sz="2400" dirty="0">
                <a:solidFill>
                  <a:srgbClr val="002060"/>
                </a:solidFill>
              </a:rPr>
              <a:t>vânătoare, silvicultură şi exploatare forestieră</a:t>
            </a:r>
            <a:endParaRPr lang="en-US" sz="2400" dirty="0">
              <a:solidFill>
                <a:srgbClr val="002060"/>
              </a:solidFill>
            </a:endParaRPr>
          </a:p>
          <a:p>
            <a:pPr lvl="0"/>
            <a:r>
              <a:rPr lang="ro-RO" sz="2400" dirty="0">
                <a:solidFill>
                  <a:srgbClr val="002060"/>
                </a:solidFill>
              </a:rPr>
              <a:t>piscicultură</a:t>
            </a:r>
            <a:endParaRPr lang="en-US" sz="2400" dirty="0">
              <a:solidFill>
                <a:srgbClr val="002060"/>
              </a:solidFill>
            </a:endParaRPr>
          </a:p>
          <a:p>
            <a:pPr lvl="0"/>
            <a:r>
              <a:rPr lang="ro-RO" sz="2400" dirty="0">
                <a:solidFill>
                  <a:srgbClr val="002060"/>
                </a:solidFill>
              </a:rPr>
              <a:t>exploatații care aparțin unor "Grupuri de producători ai unui singur produs" (exemplu, Asociația Crescătorilor de Bovine) în cazul în care </a:t>
            </a:r>
            <a:r>
              <a:rPr lang="ro-RO" sz="2400" dirty="0">
                <a:solidFill>
                  <a:srgbClr val="FF0000"/>
                </a:solidFill>
              </a:rPr>
              <a:t>nu sunt independente </a:t>
            </a:r>
            <a:r>
              <a:rPr lang="ro-RO" sz="2400" dirty="0">
                <a:solidFill>
                  <a:srgbClr val="002060"/>
                </a:solidFill>
              </a:rPr>
              <a:t>față de exploatația mama respectiv folosesc factorii de producție ai asociației pentru cresterea animalelor, au un singur șef (management comun</a:t>
            </a:r>
            <a:r>
              <a:rPr lang="ro-RO" sz="2400" dirty="0" smtClean="0">
                <a:solidFill>
                  <a:srgbClr val="002060"/>
                </a:solidFill>
              </a:rPr>
              <a:t>)</a:t>
            </a:r>
            <a:r>
              <a:rPr lang="en-US" sz="2400" dirty="0" smtClean="0">
                <a:solidFill>
                  <a:srgbClr val="002060"/>
                </a:solidFill>
              </a:rPr>
              <a:t>. </a:t>
            </a:r>
            <a:r>
              <a:rPr lang="en-US" sz="2400" b="1" dirty="0" err="1" smtClean="0">
                <a:solidFill>
                  <a:srgbClr val="00B050"/>
                </a:solidFill>
              </a:rPr>
              <a:t>Efectivele</a:t>
            </a:r>
            <a:r>
              <a:rPr lang="en-US" sz="2400" b="1" dirty="0" smtClean="0">
                <a:solidFill>
                  <a:srgbClr val="00B050"/>
                </a:solidFill>
              </a:rPr>
              <a:t> de </a:t>
            </a:r>
            <a:r>
              <a:rPr lang="en-US" sz="2400" b="1" dirty="0" err="1" smtClean="0">
                <a:solidFill>
                  <a:srgbClr val="00B050"/>
                </a:solidFill>
              </a:rPr>
              <a:t>inregistreaza</a:t>
            </a:r>
            <a:r>
              <a:rPr lang="en-US" sz="2400" b="1" dirty="0" smtClean="0">
                <a:solidFill>
                  <a:srgbClr val="00B050"/>
                </a:solidFill>
              </a:rPr>
              <a:t> la </a:t>
            </a:r>
            <a:r>
              <a:rPr lang="en-US" sz="2400" b="1" dirty="0" err="1" smtClean="0">
                <a:solidFill>
                  <a:srgbClr val="00B050"/>
                </a:solidFill>
              </a:rPr>
              <a:t>exploatia</a:t>
            </a:r>
            <a:r>
              <a:rPr lang="en-US" sz="2400" b="1" dirty="0" smtClean="0">
                <a:solidFill>
                  <a:srgbClr val="00B050"/>
                </a:solidFill>
              </a:rPr>
              <a:t> mama.</a:t>
            </a:r>
            <a:r>
              <a:rPr lang="ro-RO" sz="2400" b="1" dirty="0" smtClean="0">
                <a:solidFill>
                  <a:srgbClr val="00B050"/>
                </a:solidFill>
              </a:rPr>
              <a:t> </a:t>
            </a:r>
            <a:endParaRPr lang="en-US" sz="2400" b="1" dirty="0">
              <a:solidFill>
                <a:srgbClr val="00B050"/>
              </a:solidFill>
            </a:endParaRPr>
          </a:p>
          <a:p>
            <a:pPr lvl="0"/>
            <a:r>
              <a:rPr lang="ro-RO" sz="2400" dirty="0">
                <a:solidFill>
                  <a:srgbClr val="002060"/>
                </a:solidFill>
              </a:rPr>
              <a:t>care desfășoară, în exclusivitate, numai activități ajutătoare pentru agricultură și activități post-recoltare (exemplu: ambalarea produselor agricole, condiționare, etc)</a:t>
            </a:r>
            <a:endParaRPr lang="en-US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75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471488"/>
            <a:ext cx="11177588" cy="838200"/>
          </a:xfrm>
        </p:spPr>
        <p:txBody>
          <a:bodyPr>
            <a:noAutofit/>
          </a:bodyPr>
          <a:lstStyle/>
          <a:p>
            <a:pPr algn="ctr"/>
            <a:r>
              <a:rPr lang="en-US" alt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A. </a:t>
            </a:r>
            <a:r>
              <a:rPr lang="ro-RO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Referitoare la exploatația agricolă și la modul de înregistrare a acesteia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" y="2600325"/>
            <a:ext cx="11377613" cy="3589337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ro-RO" dirty="0"/>
              <a:t> </a:t>
            </a:r>
            <a:endParaRPr lang="en-US" dirty="0"/>
          </a:p>
          <a:p>
            <a:pPr marL="0" indent="0">
              <a:buNone/>
            </a:pPr>
            <a:endParaRPr lang="en-US" b="1" u="sng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b="1" u="sng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Situatii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particulare</a:t>
            </a:r>
            <a:r>
              <a:rPr lang="en-US" b="1" dirty="0" smtClean="0">
                <a:solidFill>
                  <a:srgbClr val="C00000"/>
                </a:solidFill>
              </a:rPr>
              <a:t> (I)</a:t>
            </a:r>
            <a:r>
              <a:rPr lang="ro-RO" b="1" dirty="0" smtClean="0">
                <a:solidFill>
                  <a:srgbClr val="C00000"/>
                </a:solidFill>
              </a:rPr>
              <a:t>:</a:t>
            </a:r>
            <a:endParaRPr lang="en-US" b="1" dirty="0" smtClean="0">
              <a:solidFill>
                <a:srgbClr val="C00000"/>
              </a:solidFill>
            </a:endParaRPr>
          </a:p>
          <a:p>
            <a:r>
              <a:rPr lang="ro-RO" sz="2600" b="1" dirty="0">
                <a:solidFill>
                  <a:srgbClr val="002060"/>
                </a:solidFill>
              </a:rPr>
              <a:t>Pentru </a:t>
            </a:r>
            <a:r>
              <a:rPr lang="en-US" sz="2600" b="1" dirty="0" smtClean="0">
                <a:solidFill>
                  <a:srgbClr val="002060"/>
                </a:solidFill>
              </a:rPr>
              <a:t>unit</a:t>
            </a:r>
            <a:r>
              <a:rPr lang="ro-RO" sz="2600" b="1" dirty="0">
                <a:solidFill>
                  <a:srgbClr val="002060"/>
                </a:solidFill>
              </a:rPr>
              <a:t>ă</a:t>
            </a:r>
            <a:r>
              <a:rPr lang="ro-RO" sz="2600" b="1" dirty="0" smtClean="0">
                <a:solidFill>
                  <a:srgbClr val="002060"/>
                </a:solidFill>
              </a:rPr>
              <a:t>ț</a:t>
            </a:r>
            <a:r>
              <a:rPr lang="en-US" sz="2600" b="1" dirty="0" err="1" smtClean="0">
                <a:solidFill>
                  <a:srgbClr val="002060"/>
                </a:solidFill>
              </a:rPr>
              <a:t>ile</a:t>
            </a:r>
            <a:r>
              <a:rPr lang="en-US" sz="2600" b="1" dirty="0" smtClean="0">
                <a:solidFill>
                  <a:srgbClr val="002060"/>
                </a:solidFill>
              </a:rPr>
              <a:t> </a:t>
            </a:r>
            <a:r>
              <a:rPr lang="ro-RO" sz="2600" b="1" dirty="0" smtClean="0">
                <a:solidFill>
                  <a:srgbClr val="002060"/>
                </a:solidFill>
              </a:rPr>
              <a:t>care </a:t>
            </a:r>
            <a:r>
              <a:rPr lang="ro-RO" sz="2600" b="1" dirty="0">
                <a:solidFill>
                  <a:srgbClr val="002060"/>
                </a:solidFill>
              </a:rPr>
              <a:t>nu mai utilizează </a:t>
            </a:r>
            <a:r>
              <a:rPr lang="ro-RO" sz="2600" b="1" dirty="0" smtClean="0">
                <a:solidFill>
                  <a:srgbClr val="002060"/>
                </a:solidFill>
              </a:rPr>
              <a:t>suprafe</a:t>
            </a:r>
            <a:r>
              <a:rPr lang="ro-RO" sz="2600" b="1" dirty="0">
                <a:solidFill>
                  <a:srgbClr val="002060"/>
                </a:solidFill>
              </a:rPr>
              <a:t>ț</a:t>
            </a:r>
            <a:r>
              <a:rPr lang="ro-RO" sz="2600" b="1" dirty="0" smtClean="0">
                <a:solidFill>
                  <a:srgbClr val="002060"/>
                </a:solidFill>
              </a:rPr>
              <a:t>e </a:t>
            </a:r>
            <a:r>
              <a:rPr lang="ro-RO" sz="2600" b="1" dirty="0">
                <a:solidFill>
                  <a:srgbClr val="002060"/>
                </a:solidFill>
              </a:rPr>
              <a:t>agricole și nici nu mai dețin </a:t>
            </a:r>
            <a:r>
              <a:rPr lang="ro-RO" sz="2600" dirty="0">
                <a:solidFill>
                  <a:srgbClr val="002060"/>
                </a:solidFill>
              </a:rPr>
              <a:t> </a:t>
            </a:r>
            <a:r>
              <a:rPr lang="ro-RO" sz="2600" b="1" dirty="0">
                <a:solidFill>
                  <a:srgbClr val="002060"/>
                </a:solidFill>
              </a:rPr>
              <a:t>efective de animale</a:t>
            </a:r>
            <a:r>
              <a:rPr lang="ro-RO" sz="2600" dirty="0">
                <a:solidFill>
                  <a:srgbClr val="002060"/>
                </a:solidFill>
              </a:rPr>
              <a:t>, la codul de completitudine se va bifa varianta </a:t>
            </a:r>
            <a:r>
              <a:rPr lang="ro-RO" sz="2600" dirty="0" smtClean="0">
                <a:solidFill>
                  <a:srgbClr val="002060"/>
                </a:solidFill>
              </a:rPr>
              <a:t>”</a:t>
            </a:r>
            <a:r>
              <a:rPr lang="ro-RO" sz="2600" dirty="0">
                <a:solidFill>
                  <a:srgbClr val="002060"/>
                </a:solidFill>
              </a:rPr>
              <a:t> exploatație agricolă </a:t>
            </a:r>
            <a:r>
              <a:rPr lang="ro-RO" sz="2600" dirty="0" smtClean="0">
                <a:solidFill>
                  <a:srgbClr val="002060"/>
                </a:solidFill>
              </a:rPr>
              <a:t>desființată</a:t>
            </a:r>
            <a:r>
              <a:rPr lang="ro-RO" sz="2600" dirty="0">
                <a:solidFill>
                  <a:srgbClr val="002060"/>
                </a:solidFill>
              </a:rPr>
              <a:t>” </a:t>
            </a:r>
            <a:endParaRPr lang="en-US" sz="2600" dirty="0">
              <a:solidFill>
                <a:srgbClr val="002060"/>
              </a:solidFill>
            </a:endParaRPr>
          </a:p>
          <a:p>
            <a:r>
              <a:rPr lang="ro-RO" sz="2600" b="1" dirty="0">
                <a:solidFill>
                  <a:srgbClr val="002060"/>
                </a:solidFill>
              </a:rPr>
              <a:t> </a:t>
            </a:r>
            <a:r>
              <a:rPr lang="ro-RO" sz="2600" b="1" dirty="0" smtClean="0">
                <a:solidFill>
                  <a:srgbClr val="002060"/>
                </a:solidFill>
              </a:rPr>
              <a:t>Unitățile </a:t>
            </a:r>
            <a:r>
              <a:rPr lang="ro-RO" sz="2600" b="1" dirty="0">
                <a:solidFill>
                  <a:srgbClr val="002060"/>
                </a:solidFill>
              </a:rPr>
              <a:t>cu suprafețe agricole sub 15 ari, fără efective de animale</a:t>
            </a:r>
            <a:r>
              <a:rPr lang="ro-RO" sz="2600" dirty="0">
                <a:solidFill>
                  <a:srgbClr val="002060"/>
                </a:solidFill>
              </a:rPr>
              <a:t> - Exploatatiile agricole care au numai grădină familială, sau suprafață mai mica de 15 ari și/sau deține numai 10 păsări sau un cal </a:t>
            </a:r>
            <a:r>
              <a:rPr lang="ro-RO" sz="2600" b="1" dirty="0">
                <a:solidFill>
                  <a:srgbClr val="002060"/>
                </a:solidFill>
              </a:rPr>
              <a:t>nu se recenzează</a:t>
            </a:r>
            <a:r>
              <a:rPr lang="ro-RO" sz="2600" dirty="0">
                <a:solidFill>
                  <a:srgbClr val="002060"/>
                </a:solidFill>
              </a:rPr>
              <a:t>. La codul de completitudine se va va bifa varianta  ”exploatație agricolă desființată”</a:t>
            </a:r>
            <a:endParaRPr lang="en-US" sz="2600" dirty="0">
              <a:solidFill>
                <a:srgbClr val="002060"/>
              </a:solidFill>
            </a:endParaRPr>
          </a:p>
          <a:p>
            <a:r>
              <a:rPr lang="ro-RO" b="1" dirty="0" smtClean="0">
                <a:solidFill>
                  <a:srgbClr val="002060"/>
                </a:solidFill>
              </a:rPr>
              <a:t>Exploatați</a:t>
            </a:r>
            <a:r>
              <a:rPr lang="en-US" b="1" dirty="0" smtClean="0">
                <a:solidFill>
                  <a:srgbClr val="002060"/>
                </a:solidFill>
              </a:rPr>
              <a:t>a</a:t>
            </a:r>
            <a:r>
              <a:rPr lang="ro-RO" b="1" dirty="0" smtClean="0">
                <a:solidFill>
                  <a:srgbClr val="002060"/>
                </a:solidFill>
              </a:rPr>
              <a:t> agricol</a:t>
            </a:r>
            <a:r>
              <a:rPr lang="ro-RO" b="1" dirty="0">
                <a:solidFill>
                  <a:srgbClr val="002060"/>
                </a:solidFill>
              </a:rPr>
              <a:t>ă</a:t>
            </a:r>
            <a:r>
              <a:rPr lang="ro-RO" b="1" dirty="0" smtClean="0">
                <a:solidFill>
                  <a:srgbClr val="002060"/>
                </a:solidFill>
              </a:rPr>
              <a:t> </a:t>
            </a:r>
            <a:r>
              <a:rPr lang="ro-RO" b="1" dirty="0">
                <a:solidFill>
                  <a:srgbClr val="002060"/>
                </a:solidFill>
              </a:rPr>
              <a:t>cu utilizator decedat</a:t>
            </a:r>
            <a:r>
              <a:rPr lang="ro-RO" dirty="0">
                <a:solidFill>
                  <a:srgbClr val="002060"/>
                </a:solidFill>
              </a:rPr>
              <a:t>: </a:t>
            </a:r>
            <a:endParaRPr lang="en-US" dirty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ro-RO" dirty="0">
                <a:solidFill>
                  <a:srgbClr val="002060"/>
                </a:solidFill>
              </a:rPr>
              <a:t>a) </a:t>
            </a:r>
            <a:r>
              <a:rPr lang="ro-RO" b="1" dirty="0">
                <a:solidFill>
                  <a:srgbClr val="002060"/>
                </a:solidFill>
              </a:rPr>
              <a:t>este inclusă în exploatația agricolă </a:t>
            </a:r>
            <a:r>
              <a:rPr lang="ro-RO" dirty="0">
                <a:solidFill>
                  <a:srgbClr val="002060"/>
                </a:solidFill>
              </a:rPr>
              <a:t>a succesorului (dacă succesorul </a:t>
            </a:r>
            <a:r>
              <a:rPr lang="en-US" dirty="0" err="1" smtClean="0">
                <a:solidFill>
                  <a:srgbClr val="002060"/>
                </a:solidFill>
              </a:rPr>
              <a:t>sau</a:t>
            </a:r>
            <a:r>
              <a:rPr lang="en-US" dirty="0" smtClean="0">
                <a:solidFill>
                  <a:srgbClr val="002060"/>
                </a:solidFill>
              </a:rPr>
              <a:t> alt</a:t>
            </a:r>
            <a:r>
              <a:rPr lang="ro-RO" dirty="0" smtClean="0">
                <a:solidFill>
                  <a:srgbClr val="002060"/>
                </a:solidFill>
              </a:rPr>
              <a:t>ă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persoan</a:t>
            </a:r>
            <a:r>
              <a:rPr lang="ro-RO" dirty="0" smtClean="0">
                <a:solidFill>
                  <a:srgbClr val="002060"/>
                </a:solidFill>
              </a:rPr>
              <a:t>ă</a:t>
            </a:r>
            <a:r>
              <a:rPr lang="en-US" dirty="0" smtClean="0">
                <a:solidFill>
                  <a:srgbClr val="002060"/>
                </a:solidFill>
              </a:rPr>
              <a:t> care o </a:t>
            </a:r>
            <a:r>
              <a:rPr lang="en-US" dirty="0" err="1" smtClean="0">
                <a:solidFill>
                  <a:srgbClr val="002060"/>
                </a:solidFill>
              </a:rPr>
              <a:t>utilizeaz</a:t>
            </a:r>
            <a:r>
              <a:rPr lang="ro-RO" dirty="0" smtClean="0">
                <a:solidFill>
                  <a:srgbClr val="002060"/>
                </a:solidFill>
              </a:rPr>
              <a:t>ă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ro-RO" dirty="0" smtClean="0">
                <a:solidFill>
                  <a:srgbClr val="002060"/>
                </a:solidFill>
              </a:rPr>
              <a:t>are </a:t>
            </a:r>
            <a:r>
              <a:rPr lang="en-US" dirty="0" smtClean="0">
                <a:solidFill>
                  <a:srgbClr val="002060"/>
                </a:solidFill>
              </a:rPr>
              <a:t>o </a:t>
            </a:r>
            <a:r>
              <a:rPr lang="ro-RO" dirty="0" smtClean="0">
                <a:solidFill>
                  <a:srgbClr val="002060"/>
                </a:solidFill>
              </a:rPr>
              <a:t>exploatație </a:t>
            </a:r>
            <a:r>
              <a:rPr lang="ro-RO" dirty="0">
                <a:solidFill>
                  <a:srgbClr val="002060"/>
                </a:solidFill>
              </a:rPr>
              <a:t>agricolă).</a:t>
            </a:r>
            <a:endParaRPr lang="en-US" dirty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ro-RO" dirty="0">
                <a:solidFill>
                  <a:srgbClr val="002060"/>
                </a:solidFill>
              </a:rPr>
              <a:t>b) </a:t>
            </a:r>
            <a:r>
              <a:rPr lang="ro-RO" b="1" dirty="0">
                <a:solidFill>
                  <a:srgbClr val="002060"/>
                </a:solidFill>
              </a:rPr>
              <a:t>reprezintă exploatație agricolă nouă</a:t>
            </a:r>
            <a:r>
              <a:rPr lang="ro-RO" dirty="0">
                <a:solidFill>
                  <a:srgbClr val="002060"/>
                </a:solidFill>
              </a:rPr>
              <a:t>, dacă persoana care utilizează terenul (succesorul</a:t>
            </a:r>
            <a:r>
              <a:rPr lang="ro-RO" dirty="0" smtClean="0">
                <a:solidFill>
                  <a:srgbClr val="002060"/>
                </a:solidFill>
              </a:rPr>
              <a:t>,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ro-RO" dirty="0" smtClean="0">
                <a:solidFill>
                  <a:srgbClr val="002060"/>
                </a:solidFill>
              </a:rPr>
              <a:t>vecinul</a:t>
            </a:r>
            <a:r>
              <a:rPr lang="ro-RO" dirty="0">
                <a:solidFill>
                  <a:srgbClr val="002060"/>
                </a:solidFill>
              </a:rPr>
              <a:t>, alt utilizator) nu are exploatație agricolă proprie</a:t>
            </a:r>
            <a:endParaRPr lang="en-US" dirty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ro-RO" dirty="0">
                <a:solidFill>
                  <a:srgbClr val="002060"/>
                </a:solidFill>
              </a:rPr>
              <a:t>c) dacă terenul este neutilizat, </a:t>
            </a:r>
            <a:r>
              <a:rPr lang="ro-RO" b="1" dirty="0">
                <a:solidFill>
                  <a:srgbClr val="002060"/>
                </a:solidFill>
              </a:rPr>
              <a:t>exploatația agricolă este considerată desființată</a:t>
            </a: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32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675" y="542925"/>
            <a:ext cx="11033125" cy="838200"/>
          </a:xfrm>
        </p:spPr>
        <p:txBody>
          <a:bodyPr>
            <a:noAutofit/>
          </a:bodyPr>
          <a:lstStyle/>
          <a:p>
            <a:pPr algn="ctr"/>
            <a:r>
              <a:rPr lang="en-US" alt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A. </a:t>
            </a:r>
            <a:r>
              <a:rPr lang="ro-RO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Referitoare la exploatația agricolă și la modul de înregistrare a acesteia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0" y="2920999"/>
            <a:ext cx="10769600" cy="3065463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ro-RO" dirty="0"/>
              <a:t> </a:t>
            </a:r>
            <a:endParaRPr lang="en-US" dirty="0"/>
          </a:p>
          <a:p>
            <a:pPr marL="0" indent="0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Situa</a:t>
            </a:r>
            <a:r>
              <a:rPr lang="ro-RO" b="1" dirty="0">
                <a:solidFill>
                  <a:srgbClr val="C00000"/>
                </a:solidFill>
              </a:rPr>
              <a:t>ț</a:t>
            </a:r>
            <a:r>
              <a:rPr lang="en-US" b="1" dirty="0" smtClean="0">
                <a:solidFill>
                  <a:srgbClr val="C00000"/>
                </a:solidFill>
              </a:rPr>
              <a:t>ii </a:t>
            </a:r>
            <a:r>
              <a:rPr lang="en-US" b="1" dirty="0" err="1" smtClean="0">
                <a:solidFill>
                  <a:srgbClr val="C00000"/>
                </a:solidFill>
              </a:rPr>
              <a:t>particulare</a:t>
            </a:r>
            <a:r>
              <a:rPr lang="en-US" b="1" dirty="0" smtClean="0">
                <a:solidFill>
                  <a:srgbClr val="C00000"/>
                </a:solidFill>
              </a:rPr>
              <a:t> (II)</a:t>
            </a:r>
            <a:r>
              <a:rPr lang="ro-RO" b="1" dirty="0" smtClean="0">
                <a:solidFill>
                  <a:srgbClr val="C00000"/>
                </a:solidFill>
              </a:rPr>
              <a:t>:</a:t>
            </a:r>
            <a:endParaRPr lang="en-US" b="1" dirty="0" smtClean="0">
              <a:solidFill>
                <a:srgbClr val="C00000"/>
              </a:solidFill>
            </a:endParaRPr>
          </a:p>
          <a:p>
            <a:r>
              <a:rPr lang="ro-RO" b="1" dirty="0">
                <a:solidFill>
                  <a:srgbClr val="002060"/>
                </a:solidFill>
              </a:rPr>
              <a:t>Unitățile </a:t>
            </a:r>
            <a:r>
              <a:rPr lang="ro-RO" b="1" dirty="0" smtClean="0">
                <a:solidFill>
                  <a:srgbClr val="002060"/>
                </a:solidFill>
              </a:rPr>
              <a:t>care</a:t>
            </a:r>
            <a:r>
              <a:rPr lang="ro-RO" b="1" dirty="0">
                <a:solidFill>
                  <a:srgbClr val="002060"/>
                </a:solidFill>
              </a:rPr>
              <a:t>, </a:t>
            </a:r>
            <a:r>
              <a:rPr lang="ro-RO" b="1" dirty="0" smtClean="0">
                <a:solidFill>
                  <a:srgbClr val="002060"/>
                </a:solidFill>
              </a:rPr>
              <a:t>au </a:t>
            </a:r>
            <a:r>
              <a:rPr lang="ro-RO" b="1" dirty="0">
                <a:solidFill>
                  <a:srgbClr val="002060"/>
                </a:solidFill>
              </a:rPr>
              <a:t>suprafață agricolă în proprietate, dar nu o utilizează             </a:t>
            </a:r>
            <a:endParaRPr lang="en-US" dirty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ro-RO" dirty="0">
                <a:solidFill>
                  <a:srgbClr val="002060"/>
                </a:solidFill>
              </a:rPr>
              <a:t>Toate unitățile care au suprafață agricolă în proprietate, dar nu este utilizată în scop agricol (scop imobiliar, agreement, etc.), </a:t>
            </a:r>
            <a:r>
              <a:rPr lang="ro-RO" b="1" dirty="0">
                <a:solidFill>
                  <a:srgbClr val="002060"/>
                </a:solidFill>
              </a:rPr>
              <a:t>nu îndeplinește criteriul de exploatație agricolă</a:t>
            </a:r>
            <a:r>
              <a:rPr lang="ro-RO" dirty="0">
                <a:solidFill>
                  <a:srgbClr val="002060"/>
                </a:solidFill>
              </a:rPr>
              <a:t>), iar la codul de completitudine se va bifa varianta ”exploatație desființată”</a:t>
            </a:r>
            <a:endParaRPr lang="en-US" dirty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ro-RO" dirty="0">
                <a:solidFill>
                  <a:srgbClr val="002060"/>
                </a:solidFill>
              </a:rPr>
              <a:t>Unitățile sau persoanele care au în proprietate suprafață agricolă, </a:t>
            </a:r>
            <a:r>
              <a:rPr lang="ro-RO" b="1" dirty="0">
                <a:solidFill>
                  <a:srgbClr val="00B050"/>
                </a:solidFill>
              </a:rPr>
              <a:t>dar care este utilizată de către altă exploatație agricolă</a:t>
            </a:r>
            <a:r>
              <a:rPr lang="ro-RO" dirty="0">
                <a:solidFill>
                  <a:srgbClr val="002060"/>
                </a:solidFill>
              </a:rPr>
              <a:t> (suprafața este dată în arendă, în parte etc.) nu face obiectul recensământului. Această suprafață va fi recenzată la exploatația agricolă care o </a:t>
            </a:r>
            <a:r>
              <a:rPr lang="ro-RO" dirty="0" smtClean="0">
                <a:solidFill>
                  <a:srgbClr val="002060"/>
                </a:solidFill>
              </a:rPr>
              <a:t>utilizează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ro-RO" dirty="0">
                <a:solidFill>
                  <a:srgbClr val="002060"/>
                </a:solidFill>
              </a:rPr>
              <a:t>iar la codul de completitudine se va bifa varianta ”exploatație </a:t>
            </a:r>
            <a:r>
              <a:rPr lang="ro-RO" dirty="0" smtClean="0">
                <a:solidFill>
                  <a:srgbClr val="002060"/>
                </a:solidFill>
              </a:rPr>
              <a:t>desființată”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ro-RO" b="1" dirty="0">
                <a:solidFill>
                  <a:srgbClr val="002060"/>
                </a:solidFill>
              </a:rPr>
              <a:t>Unități cu suprafață agricolă trecută în intravilan. </a:t>
            </a:r>
            <a:r>
              <a:rPr lang="ro-RO" dirty="0">
                <a:solidFill>
                  <a:srgbClr val="002060"/>
                </a:solidFill>
              </a:rPr>
              <a:t>În cazul în care un teren agricol a fost trecut în intravilan pentru construcții, acestea nu se recenzează deoarece nu mai fac obiectul recensământului.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o-RO" b="1" dirty="0" smtClean="0"/>
              <a:t>             </a:t>
            </a:r>
            <a:endParaRPr lang="en-US" dirty="0"/>
          </a:p>
          <a:p>
            <a:pPr marL="457200" lvl="1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50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71514"/>
            <a:ext cx="10871200" cy="838200"/>
          </a:xfrm>
        </p:spPr>
        <p:txBody>
          <a:bodyPr>
            <a:noAutofit/>
          </a:bodyPr>
          <a:lstStyle/>
          <a:p>
            <a:pPr algn="ctr"/>
            <a:r>
              <a:rPr lang="en-US" alt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A. </a:t>
            </a:r>
            <a:r>
              <a:rPr lang="ro-RO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Referitoare la exploatația agricolă și la modul de înregistrare a acesteia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0" y="3806825"/>
            <a:ext cx="10769600" cy="276860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ro-RO" dirty="0"/>
              <a:t> </a:t>
            </a:r>
            <a:endParaRPr lang="en-US" dirty="0"/>
          </a:p>
          <a:p>
            <a:pPr marL="0" indent="0">
              <a:buNone/>
            </a:pPr>
            <a:endParaRPr lang="en-US" b="1" u="sng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Situa</a:t>
            </a:r>
            <a:r>
              <a:rPr lang="ro-RO" b="1" dirty="0">
                <a:solidFill>
                  <a:srgbClr val="C00000"/>
                </a:solidFill>
              </a:rPr>
              <a:t>ț</a:t>
            </a:r>
            <a:r>
              <a:rPr lang="en-US" b="1" dirty="0" smtClean="0">
                <a:solidFill>
                  <a:srgbClr val="C00000"/>
                </a:solidFill>
              </a:rPr>
              <a:t>ii </a:t>
            </a:r>
            <a:r>
              <a:rPr lang="en-US" b="1" dirty="0" err="1" smtClean="0">
                <a:solidFill>
                  <a:srgbClr val="C00000"/>
                </a:solidFill>
              </a:rPr>
              <a:t>particulare</a:t>
            </a:r>
            <a:r>
              <a:rPr lang="en-US" b="1" dirty="0" smtClean="0">
                <a:solidFill>
                  <a:srgbClr val="C00000"/>
                </a:solidFill>
              </a:rPr>
              <a:t> (III)</a:t>
            </a:r>
            <a:r>
              <a:rPr lang="ro-RO" b="1" dirty="0" smtClean="0">
                <a:solidFill>
                  <a:srgbClr val="C00000"/>
                </a:solidFill>
              </a:rPr>
              <a:t>:</a:t>
            </a:r>
            <a:endParaRPr lang="en-US" b="1" dirty="0" smtClean="0">
              <a:solidFill>
                <a:srgbClr val="C00000"/>
              </a:solidFill>
            </a:endParaRPr>
          </a:p>
          <a:p>
            <a:r>
              <a:rPr lang="ro-RO" b="1" dirty="0" smtClean="0">
                <a:solidFill>
                  <a:srgbClr val="002060"/>
                </a:solidFill>
              </a:rPr>
              <a:t>Unități</a:t>
            </a:r>
            <a:r>
              <a:rPr lang="en-US" b="1" dirty="0" smtClean="0">
                <a:solidFill>
                  <a:srgbClr val="002060"/>
                </a:solidFill>
              </a:rPr>
              <a:t>le</a:t>
            </a:r>
            <a:r>
              <a:rPr lang="ro-RO" b="1" dirty="0" smtClean="0">
                <a:solidFill>
                  <a:srgbClr val="002060"/>
                </a:solidFill>
              </a:rPr>
              <a:t> </a:t>
            </a:r>
            <a:r>
              <a:rPr lang="ro-RO" b="1" dirty="0">
                <a:solidFill>
                  <a:srgbClr val="002060"/>
                </a:solidFill>
              </a:rPr>
              <a:t>care dețin doar casă, curte și pădure.</a:t>
            </a:r>
            <a:r>
              <a:rPr lang="ro-RO" dirty="0">
                <a:solidFill>
                  <a:srgbClr val="002060"/>
                </a:solidFill>
              </a:rPr>
              <a:t> În acest caz, nu se </a:t>
            </a:r>
            <a:r>
              <a:rPr lang="en-US" dirty="0" err="1" smtClean="0">
                <a:solidFill>
                  <a:srgbClr val="002060"/>
                </a:solidFill>
              </a:rPr>
              <a:t>recenzez</a:t>
            </a:r>
            <a:r>
              <a:rPr lang="ro-RO" dirty="0">
                <a:solidFill>
                  <a:srgbClr val="002060"/>
                </a:solidFill>
              </a:rPr>
              <a:t>ă</a:t>
            </a:r>
            <a:r>
              <a:rPr lang="ro-RO" dirty="0" smtClean="0">
                <a:solidFill>
                  <a:srgbClr val="002060"/>
                </a:solidFill>
              </a:rPr>
              <a:t> </a:t>
            </a:r>
            <a:r>
              <a:rPr lang="ro-RO" dirty="0">
                <a:solidFill>
                  <a:srgbClr val="002060"/>
                </a:solidFill>
              </a:rPr>
              <a:t>deoarece nu fac obiectul recensământului, iar exploatația agricolă este considerată  desființată. Suprafețele împădurite se înregistrează numai în cazul în care exploataţia agricolă utilizează suprafețe de teren agricol și/sau deţine  efective de animale.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ro-RO" b="1" dirty="0" smtClean="0">
                <a:solidFill>
                  <a:srgbClr val="002060"/>
                </a:solidFill>
              </a:rPr>
              <a:t>Unit</a:t>
            </a:r>
            <a:r>
              <a:rPr lang="ro-RO" b="1" dirty="0">
                <a:solidFill>
                  <a:srgbClr val="002060"/>
                </a:solidFill>
              </a:rPr>
              <a:t>ăț</a:t>
            </a:r>
            <a:r>
              <a:rPr lang="ro-RO" b="1" dirty="0" smtClean="0">
                <a:solidFill>
                  <a:srgbClr val="002060"/>
                </a:solidFill>
              </a:rPr>
              <a:t>ile </a:t>
            </a:r>
            <a:r>
              <a:rPr lang="ro-RO" b="1" dirty="0">
                <a:solidFill>
                  <a:srgbClr val="002060"/>
                </a:solidFill>
              </a:rPr>
              <a:t>cu personalitate juridică </a:t>
            </a:r>
            <a:r>
              <a:rPr lang="ro-RO" dirty="0">
                <a:solidFill>
                  <a:srgbClr val="002060"/>
                </a:solidFill>
              </a:rPr>
              <a:t>care </a:t>
            </a:r>
            <a:r>
              <a:rPr lang="en-US" dirty="0" smtClean="0">
                <a:solidFill>
                  <a:srgbClr val="002060"/>
                </a:solidFill>
              </a:rPr>
              <a:t>de</a:t>
            </a:r>
            <a:r>
              <a:rPr lang="ro-RO" dirty="0">
                <a:solidFill>
                  <a:srgbClr val="002060"/>
                </a:solidFill>
              </a:rPr>
              <a:t>ț</a:t>
            </a:r>
            <a:r>
              <a:rPr lang="en-US" dirty="0" smtClean="0">
                <a:solidFill>
                  <a:srgbClr val="002060"/>
                </a:solidFill>
              </a:rPr>
              <a:t>in</a:t>
            </a:r>
            <a:r>
              <a:rPr lang="ro-RO" dirty="0" smtClean="0">
                <a:solidFill>
                  <a:srgbClr val="002060"/>
                </a:solidFill>
              </a:rPr>
              <a:t> </a:t>
            </a:r>
            <a:r>
              <a:rPr lang="ro-RO" dirty="0">
                <a:solidFill>
                  <a:srgbClr val="002060"/>
                </a:solidFill>
              </a:rPr>
              <a:t>teren , dar nu desfașoară activități agricole (banci, fundații, firme de transport etc) nu fac obiectul recensământului.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ro-RO" dirty="0">
                <a:solidFill>
                  <a:srgbClr val="002060"/>
                </a:solidFill>
              </a:rPr>
              <a:t> </a:t>
            </a:r>
            <a:r>
              <a:rPr lang="ro-RO" b="1" dirty="0" smtClean="0">
                <a:solidFill>
                  <a:srgbClr val="002060"/>
                </a:solidFill>
              </a:rPr>
              <a:t>Unitățile </a:t>
            </a:r>
            <a:r>
              <a:rPr lang="ro-RO" dirty="0">
                <a:solidFill>
                  <a:srgbClr val="002060"/>
                </a:solidFill>
              </a:rPr>
              <a:t>(persoanele)</a:t>
            </a:r>
            <a:r>
              <a:rPr lang="ro-RO" b="1" dirty="0">
                <a:solidFill>
                  <a:srgbClr val="002060"/>
                </a:solidFill>
              </a:rPr>
              <a:t> </a:t>
            </a:r>
            <a:r>
              <a:rPr lang="ro-RO" dirty="0">
                <a:solidFill>
                  <a:srgbClr val="002060"/>
                </a:solidFill>
              </a:rPr>
              <a:t>care apar în listele exploatațiilor agricole la mai multe poziții se recenzează o singura dată și se raportează întreaga activitate agricolă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o-RO" b="1" dirty="0" smtClean="0"/>
              <a:t>             </a:t>
            </a:r>
            <a:endParaRPr lang="en-US" dirty="0"/>
          </a:p>
          <a:p>
            <a:pPr marL="457200" lvl="1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9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2025</Words>
  <Application>Microsoft Office PowerPoint</Application>
  <PresentationFormat>Widescreen</PresentationFormat>
  <Paragraphs>124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   Recensământul General Agricol  runda 2020   Situatii particulare și modul de abordare </vt:lpstr>
      <vt:lpstr>CUPRINS</vt:lpstr>
      <vt:lpstr>A. Referitoare la definiția exploatației agricole și la modul de înregistrare a acesteia </vt:lpstr>
      <vt:lpstr>A. Referitoare la exploatația agricolă și la modul de înregistrare a acesteia </vt:lpstr>
      <vt:lpstr>A. Referitoare la exploatația agricolă și la modul de înregistrare a acesteia </vt:lpstr>
      <vt:lpstr>A. Referitoare la exploatația agricolă și la modul de înregistrare a acesteia </vt:lpstr>
      <vt:lpstr>A. Referitoare la exploatația agricolă și la modul de înregistrare a acesteia </vt:lpstr>
      <vt:lpstr>A. Referitoare la exploatația agricolă și la modul de înregistrare a acesteia </vt:lpstr>
      <vt:lpstr>A. Referitoare la exploatația agricolă și la modul de înregistrare a acesteia </vt:lpstr>
      <vt:lpstr>B. Referitoare la suprafețe </vt:lpstr>
      <vt:lpstr>C. Referitoare la forța de muncă </vt:lpstr>
      <vt:lpstr>C. Referitoare la forța de muncă </vt:lpstr>
      <vt:lpstr>D. Diverse corelații între capitole </vt:lpstr>
      <vt:lpstr>E. Alte precizări legate de modul de completare al chestionarului </vt:lpstr>
      <vt:lpstr>E. Alte precizări legate de modul de completare al chestionarului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Marilena Radoi</dc:creator>
  <cp:lastModifiedBy>Mariana Clipcea</cp:lastModifiedBy>
  <cp:revision>56</cp:revision>
  <cp:lastPrinted>2021-03-16T06:16:05Z</cp:lastPrinted>
  <dcterms:created xsi:type="dcterms:W3CDTF">2021-02-24T12:58:58Z</dcterms:created>
  <dcterms:modified xsi:type="dcterms:W3CDTF">2021-03-22T07:08:06Z</dcterms:modified>
</cp:coreProperties>
</file>